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51"/>
  </p:notesMasterIdLst>
  <p:sldIdLst>
    <p:sldId id="256" r:id="rId3"/>
    <p:sldId id="257" r:id="rId4"/>
    <p:sldId id="318" r:id="rId5"/>
    <p:sldId id="320" r:id="rId6"/>
    <p:sldId id="288" r:id="rId7"/>
    <p:sldId id="289" r:id="rId8"/>
    <p:sldId id="290" r:id="rId9"/>
    <p:sldId id="307" r:id="rId10"/>
    <p:sldId id="308" r:id="rId11"/>
    <p:sldId id="309" r:id="rId12"/>
    <p:sldId id="306" r:id="rId13"/>
    <p:sldId id="279" r:id="rId14"/>
    <p:sldId id="275" r:id="rId15"/>
    <p:sldId id="264" r:id="rId16"/>
    <p:sldId id="280" r:id="rId17"/>
    <p:sldId id="277" r:id="rId18"/>
    <p:sldId id="282" r:id="rId19"/>
    <p:sldId id="260" r:id="rId20"/>
    <p:sldId id="284" r:id="rId21"/>
    <p:sldId id="278" r:id="rId22"/>
    <p:sldId id="302" r:id="rId23"/>
    <p:sldId id="304" r:id="rId24"/>
    <p:sldId id="303" r:id="rId25"/>
    <p:sldId id="267" r:id="rId26"/>
    <p:sldId id="310" r:id="rId27"/>
    <p:sldId id="311" r:id="rId28"/>
    <p:sldId id="313" r:id="rId29"/>
    <p:sldId id="305" r:id="rId30"/>
    <p:sldId id="321" r:id="rId31"/>
    <p:sldId id="322" r:id="rId32"/>
    <p:sldId id="323" r:id="rId33"/>
    <p:sldId id="324" r:id="rId34"/>
    <p:sldId id="328" r:id="rId35"/>
    <p:sldId id="312" r:id="rId36"/>
    <p:sldId id="325" r:id="rId37"/>
    <p:sldId id="314" r:id="rId38"/>
    <p:sldId id="315" r:id="rId39"/>
    <p:sldId id="326" r:id="rId40"/>
    <p:sldId id="327" r:id="rId41"/>
    <p:sldId id="329" r:id="rId42"/>
    <p:sldId id="330" r:id="rId43"/>
    <p:sldId id="316" r:id="rId44"/>
    <p:sldId id="286" r:id="rId45"/>
    <p:sldId id="301" r:id="rId46"/>
    <p:sldId id="272" r:id="rId47"/>
    <p:sldId id="274" r:id="rId48"/>
    <p:sldId id="261" r:id="rId49"/>
    <p:sldId id="263" r:id="rId5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60"/>
  </p:normalViewPr>
  <p:slideViewPr>
    <p:cSldViewPr>
      <p:cViewPr>
        <p:scale>
          <a:sx n="57" d="100"/>
          <a:sy n="57" d="100"/>
        </p:scale>
        <p:origin x="-1656" y="-2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1B7406-39E4-4DEE-9DE7-9346C62853EA}" type="datetimeFigureOut">
              <a:rPr lang="it-IT" smtClean="0"/>
              <a:t>06/03/2019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4390B2-4429-4DE2-8A09-5FE4C141B436}" type="slidenum">
              <a:rPr lang="it-IT" smtClean="0"/>
              <a:t>‹N›</a:t>
            </a:fld>
            <a:endParaRPr lang="it-IT"/>
          </a:p>
        </p:txBody>
      </p:sp>
    </p:spTree>
    <p:extLst>
      <p:ext uri="{BB962C8B-B14F-4D97-AF65-F5344CB8AC3E}">
        <p14:creationId xmlns:p14="http://schemas.microsoft.com/office/powerpoint/2010/main" val="4262570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143000" y="685800"/>
            <a:ext cx="4572000" cy="34290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A44390B2-4429-4DE2-8A09-5FE4C141B436}" type="slidenum">
              <a:rPr lang="it-IT" smtClean="0"/>
              <a:t>1</a:t>
            </a:fld>
            <a:endParaRPr lang="it-IT"/>
          </a:p>
        </p:txBody>
      </p:sp>
    </p:spTree>
    <p:extLst>
      <p:ext uri="{BB962C8B-B14F-4D97-AF65-F5344CB8AC3E}">
        <p14:creationId xmlns:p14="http://schemas.microsoft.com/office/powerpoint/2010/main" val="1505815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9F1AA3B-E6F1-432B-9CBE-F17F2569D764}" type="datetime1">
              <a:rPr lang="it-IT" smtClean="0"/>
              <a:t>06/03/2019</a:t>
            </a:fld>
            <a:endParaRPr lang="it-IT"/>
          </a:p>
        </p:txBody>
      </p:sp>
      <p:sp>
        <p:nvSpPr>
          <p:cNvPr id="5" name="Segnaposto piè di pagina 4"/>
          <p:cNvSpPr>
            <a:spLocks noGrp="1"/>
          </p:cNvSpPr>
          <p:nvPr>
            <p:ph type="ftr" sz="quarter" idx="11"/>
          </p:nvPr>
        </p:nvSpPr>
        <p:spPr/>
        <p:txBody>
          <a:bodyPr/>
          <a:lstStyle/>
          <a:p>
            <a:r>
              <a:rPr lang="it-IT" smtClean="0"/>
              <a:t>Dipartimento di matematica e informatica, Università di Ferrara</a:t>
            </a:r>
            <a:endParaRPr lang="it-IT"/>
          </a:p>
        </p:txBody>
      </p:sp>
      <p:sp>
        <p:nvSpPr>
          <p:cNvPr id="6" name="Segnaposto numero diapositiva 5"/>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352068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392202F-7B82-482F-A0DF-DE1679660960}" type="datetime1">
              <a:rPr lang="it-IT" smtClean="0"/>
              <a:t>06/03/2019</a:t>
            </a:fld>
            <a:endParaRPr lang="it-IT"/>
          </a:p>
        </p:txBody>
      </p:sp>
      <p:sp>
        <p:nvSpPr>
          <p:cNvPr id="5" name="Segnaposto piè di pagina 4"/>
          <p:cNvSpPr>
            <a:spLocks noGrp="1"/>
          </p:cNvSpPr>
          <p:nvPr>
            <p:ph type="ftr" sz="quarter" idx="11"/>
          </p:nvPr>
        </p:nvSpPr>
        <p:spPr/>
        <p:txBody>
          <a:bodyPr/>
          <a:lstStyle/>
          <a:p>
            <a:r>
              <a:rPr lang="it-IT" smtClean="0"/>
              <a:t>Dipartimento di matematica e informatica, Università di Ferrara</a:t>
            </a:r>
            <a:endParaRPr lang="it-IT"/>
          </a:p>
        </p:txBody>
      </p:sp>
      <p:sp>
        <p:nvSpPr>
          <p:cNvPr id="6" name="Segnaposto numero diapositiva 5"/>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4179792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9DF420-A86D-4B55-9944-17FE64BA8E06}" type="datetime1">
              <a:rPr lang="it-IT" smtClean="0"/>
              <a:t>06/03/2019</a:t>
            </a:fld>
            <a:endParaRPr lang="it-IT"/>
          </a:p>
        </p:txBody>
      </p:sp>
      <p:sp>
        <p:nvSpPr>
          <p:cNvPr id="5" name="Segnaposto piè di pagina 4"/>
          <p:cNvSpPr>
            <a:spLocks noGrp="1"/>
          </p:cNvSpPr>
          <p:nvPr>
            <p:ph type="ftr" sz="quarter" idx="11"/>
          </p:nvPr>
        </p:nvSpPr>
        <p:spPr/>
        <p:txBody>
          <a:bodyPr/>
          <a:lstStyle/>
          <a:p>
            <a:r>
              <a:rPr lang="it-IT" smtClean="0"/>
              <a:t>Dipartimento di matematica e informatica, Università di Ferrara</a:t>
            </a:r>
            <a:endParaRPr lang="it-IT"/>
          </a:p>
        </p:txBody>
      </p:sp>
      <p:sp>
        <p:nvSpPr>
          <p:cNvPr id="6" name="Segnaposto numero diapositiva 5"/>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3704348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746392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7111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6957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43937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714632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149528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806250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570322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9706153-BCEC-4AEC-9845-3C36EEF4EB49}" type="datetime1">
              <a:rPr lang="it-IT" smtClean="0"/>
              <a:t>06/03/2019</a:t>
            </a:fld>
            <a:endParaRPr lang="it-IT"/>
          </a:p>
        </p:txBody>
      </p:sp>
      <p:sp>
        <p:nvSpPr>
          <p:cNvPr id="5" name="Segnaposto piè di pagina 4"/>
          <p:cNvSpPr>
            <a:spLocks noGrp="1"/>
          </p:cNvSpPr>
          <p:nvPr>
            <p:ph type="ftr" sz="quarter" idx="11"/>
          </p:nvPr>
        </p:nvSpPr>
        <p:spPr/>
        <p:txBody>
          <a:bodyPr/>
          <a:lstStyle/>
          <a:p>
            <a:r>
              <a:rPr lang="it-IT" smtClean="0"/>
              <a:t>Dipartimento di matematica e informatica, Università di Ferrara</a:t>
            </a:r>
            <a:endParaRPr lang="it-IT"/>
          </a:p>
        </p:txBody>
      </p:sp>
      <p:sp>
        <p:nvSpPr>
          <p:cNvPr id="6" name="Segnaposto numero diapositiva 5"/>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12934967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990562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29659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24773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1AFFD306-89A0-437A-9C8D-490FF437F19E}" type="datetime1">
              <a:rPr lang="it-IT" smtClean="0"/>
              <a:t>06/03/2019</a:t>
            </a:fld>
            <a:endParaRPr lang="it-IT"/>
          </a:p>
        </p:txBody>
      </p:sp>
      <p:sp>
        <p:nvSpPr>
          <p:cNvPr id="5" name="Segnaposto piè di pagina 4"/>
          <p:cNvSpPr>
            <a:spLocks noGrp="1"/>
          </p:cNvSpPr>
          <p:nvPr>
            <p:ph type="ftr" sz="quarter" idx="11"/>
          </p:nvPr>
        </p:nvSpPr>
        <p:spPr/>
        <p:txBody>
          <a:bodyPr/>
          <a:lstStyle/>
          <a:p>
            <a:r>
              <a:rPr lang="it-IT" smtClean="0"/>
              <a:t>Dipartimento di matematica e informatica, Università di Ferrara</a:t>
            </a:r>
            <a:endParaRPr lang="it-IT"/>
          </a:p>
        </p:txBody>
      </p:sp>
      <p:sp>
        <p:nvSpPr>
          <p:cNvPr id="6" name="Segnaposto numero diapositiva 5"/>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3006791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83879C9-6D38-4E34-BAA2-24F65F529B19}" type="datetime1">
              <a:rPr lang="it-IT" smtClean="0"/>
              <a:t>06/03/2019</a:t>
            </a:fld>
            <a:endParaRPr lang="it-IT"/>
          </a:p>
        </p:txBody>
      </p:sp>
      <p:sp>
        <p:nvSpPr>
          <p:cNvPr id="6" name="Segnaposto piè di pagina 5"/>
          <p:cNvSpPr>
            <a:spLocks noGrp="1"/>
          </p:cNvSpPr>
          <p:nvPr>
            <p:ph type="ftr" sz="quarter" idx="11"/>
          </p:nvPr>
        </p:nvSpPr>
        <p:spPr/>
        <p:txBody>
          <a:bodyPr/>
          <a:lstStyle/>
          <a:p>
            <a:r>
              <a:rPr lang="it-IT" smtClean="0"/>
              <a:t>Dipartimento di matematica e informatica, Università di Ferrara</a:t>
            </a:r>
            <a:endParaRPr lang="it-IT"/>
          </a:p>
        </p:txBody>
      </p:sp>
      <p:sp>
        <p:nvSpPr>
          <p:cNvPr id="7" name="Segnaposto numero diapositiva 6"/>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1315596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C0876A1A-9B55-4163-8956-C5C32EEA76E1}" type="datetime1">
              <a:rPr lang="it-IT" smtClean="0"/>
              <a:t>06/03/2019</a:t>
            </a:fld>
            <a:endParaRPr lang="it-IT"/>
          </a:p>
        </p:txBody>
      </p:sp>
      <p:sp>
        <p:nvSpPr>
          <p:cNvPr id="8" name="Segnaposto piè di pagina 7"/>
          <p:cNvSpPr>
            <a:spLocks noGrp="1"/>
          </p:cNvSpPr>
          <p:nvPr>
            <p:ph type="ftr" sz="quarter" idx="11"/>
          </p:nvPr>
        </p:nvSpPr>
        <p:spPr/>
        <p:txBody>
          <a:bodyPr/>
          <a:lstStyle/>
          <a:p>
            <a:r>
              <a:rPr lang="it-IT" smtClean="0"/>
              <a:t>Dipartimento di matematica e informatica, Università di Ferrara</a:t>
            </a:r>
            <a:endParaRPr lang="it-IT"/>
          </a:p>
        </p:txBody>
      </p:sp>
      <p:sp>
        <p:nvSpPr>
          <p:cNvPr id="9" name="Segnaposto numero diapositiva 8"/>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2832444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03CC8B09-822B-4582-9A6E-472BDABB9189}" type="datetime1">
              <a:rPr lang="it-IT" smtClean="0"/>
              <a:t>06/03/2019</a:t>
            </a:fld>
            <a:endParaRPr lang="it-IT"/>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
        <p:nvSpPr>
          <p:cNvPr id="5" name="Segnaposto numero diapositiva 4"/>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4249155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CA676F0-594D-48E1-9A2D-0A7D9FEC4A10}" type="datetime1">
              <a:rPr lang="it-IT" smtClean="0"/>
              <a:t>06/03/2019</a:t>
            </a:fld>
            <a:endParaRPr lang="it-IT"/>
          </a:p>
        </p:txBody>
      </p:sp>
      <p:sp>
        <p:nvSpPr>
          <p:cNvPr id="3" name="Segnaposto piè di pagina 2"/>
          <p:cNvSpPr>
            <a:spLocks noGrp="1"/>
          </p:cNvSpPr>
          <p:nvPr>
            <p:ph type="ftr" sz="quarter" idx="11"/>
          </p:nvPr>
        </p:nvSpPr>
        <p:spPr/>
        <p:txBody>
          <a:bodyPr/>
          <a:lstStyle/>
          <a:p>
            <a:r>
              <a:rPr lang="it-IT" smtClean="0"/>
              <a:t>Dipartimento di matematica e informatica, Università di Ferrara</a:t>
            </a:r>
            <a:endParaRPr lang="it-IT"/>
          </a:p>
        </p:txBody>
      </p:sp>
      <p:sp>
        <p:nvSpPr>
          <p:cNvPr id="4" name="Segnaposto numero diapositiva 3"/>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204991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4811C85-8CC0-4903-BB6B-22C676920F6B}" type="datetime1">
              <a:rPr lang="it-IT" smtClean="0"/>
              <a:t>06/03/2019</a:t>
            </a:fld>
            <a:endParaRPr lang="it-IT"/>
          </a:p>
        </p:txBody>
      </p:sp>
      <p:sp>
        <p:nvSpPr>
          <p:cNvPr id="6" name="Segnaposto piè di pagina 5"/>
          <p:cNvSpPr>
            <a:spLocks noGrp="1"/>
          </p:cNvSpPr>
          <p:nvPr>
            <p:ph type="ftr" sz="quarter" idx="11"/>
          </p:nvPr>
        </p:nvSpPr>
        <p:spPr/>
        <p:txBody>
          <a:bodyPr/>
          <a:lstStyle/>
          <a:p>
            <a:r>
              <a:rPr lang="it-IT" smtClean="0"/>
              <a:t>Dipartimento di matematica e informatica, Università di Ferrara</a:t>
            </a:r>
            <a:endParaRPr lang="it-IT"/>
          </a:p>
        </p:txBody>
      </p:sp>
      <p:sp>
        <p:nvSpPr>
          <p:cNvPr id="7" name="Segnaposto numero diapositiva 6"/>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1143659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19E0101A-71D0-438E-9025-B4B617ABE1B8}" type="datetime1">
              <a:rPr lang="it-IT" smtClean="0"/>
              <a:t>06/03/2019</a:t>
            </a:fld>
            <a:endParaRPr lang="it-IT"/>
          </a:p>
        </p:txBody>
      </p:sp>
      <p:sp>
        <p:nvSpPr>
          <p:cNvPr id="6" name="Segnaposto piè di pagina 5"/>
          <p:cNvSpPr>
            <a:spLocks noGrp="1"/>
          </p:cNvSpPr>
          <p:nvPr>
            <p:ph type="ftr" sz="quarter" idx="11"/>
          </p:nvPr>
        </p:nvSpPr>
        <p:spPr/>
        <p:txBody>
          <a:bodyPr/>
          <a:lstStyle/>
          <a:p>
            <a:r>
              <a:rPr lang="it-IT" smtClean="0"/>
              <a:t>Dipartimento di matematica e informatica, Università di Ferrara</a:t>
            </a:r>
            <a:endParaRPr lang="it-IT"/>
          </a:p>
        </p:txBody>
      </p:sp>
      <p:sp>
        <p:nvSpPr>
          <p:cNvPr id="7" name="Segnaposto numero diapositiva 6"/>
          <p:cNvSpPr>
            <a:spLocks noGrp="1"/>
          </p:cNvSpPr>
          <p:nvPr>
            <p:ph type="sldNum" sz="quarter" idx="12"/>
          </p:nvPr>
        </p:nvSpPr>
        <p:spPr/>
        <p:txBody>
          <a:bodyPr/>
          <a:lstStyle/>
          <a:p>
            <a:fld id="{870E5A18-F8C7-4AE1-AFF2-479F5AE7FDC1}" type="slidenum">
              <a:rPr lang="it-IT" smtClean="0"/>
              <a:t>‹N›</a:t>
            </a:fld>
            <a:endParaRPr lang="it-IT"/>
          </a:p>
        </p:txBody>
      </p:sp>
    </p:spTree>
    <p:extLst>
      <p:ext uri="{BB962C8B-B14F-4D97-AF65-F5344CB8AC3E}">
        <p14:creationId xmlns:p14="http://schemas.microsoft.com/office/powerpoint/2010/main" val="107452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56670D-854F-47BF-ABE2-44967CBD593F}" type="datetime1">
              <a:rPr lang="it-IT" smtClean="0"/>
              <a:t>06/03/2019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Dipartimento di matematica e informatica, Università di Ferrara</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E5A18-F8C7-4AE1-AFF2-479F5AE7FDC1}" type="slidenum">
              <a:rPr lang="it-IT" smtClean="0"/>
              <a:t>‹N›</a:t>
            </a:fld>
            <a:endParaRPr lang="it-IT"/>
          </a:p>
        </p:txBody>
      </p:sp>
    </p:spTree>
    <p:extLst>
      <p:ext uri="{BB962C8B-B14F-4D97-AF65-F5344CB8AC3E}">
        <p14:creationId xmlns:p14="http://schemas.microsoft.com/office/powerpoint/2010/main" val="26379481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FFACC-89BC-40A2-96DE-70DE882A9E94}" type="datetimeFigureOut">
              <a:rPr lang="it-IT" smtClean="0">
                <a:solidFill>
                  <a:prstClr val="black">
                    <a:tint val="75000"/>
                  </a:prstClr>
                </a:solidFill>
              </a:rPr>
              <a:pPr/>
              <a:t>06/03/2019</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A3BC4-C94E-4BFB-B039-380FBC5A416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44380945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dm.unife.it/matematicainsieme/simmetrie/approf03.htm#sistematica" TargetMode="External"/><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hyperlink" Target="http://dm.unife.it/matematicainsieme/simmetrie/approf03.htm#evoluzione"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37.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amazon.it/s/ref=dp_byline_sr_book_1?ie=UTF8&amp;field-author=Castelnuovo+Gori+Giorgi+Valenti&amp;search-alias=stripbooks" TargetMode="Externa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www.ponteallegrazie.it/scheda-autore.asp?editore=Ponte%20alle%20Grazie&amp;idautore=3444" TargetMode="Externa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dm.unife.it/matematicainsieme/sitocristalli/perc_mate003a.htm" TargetMode="Externa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hyperlink" Target="simmetria1.fig" TargetMode="External"/><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
        <p:nvSpPr>
          <p:cNvPr id="5" name="Rettangolo 4"/>
          <p:cNvSpPr/>
          <p:nvPr/>
        </p:nvSpPr>
        <p:spPr>
          <a:xfrm>
            <a:off x="179513" y="1772816"/>
            <a:ext cx="8856986" cy="1578894"/>
          </a:xfrm>
          <a:prstGeom prst="rect">
            <a:avLst/>
          </a:prstGeom>
        </p:spPr>
        <p:txBody>
          <a:bodyPr wrap="square">
            <a:spAutoFit/>
          </a:bodyPr>
          <a:lstStyle/>
          <a:p>
            <a:pPr lvl="0" algn="ctr">
              <a:lnSpc>
                <a:spcPct val="115000"/>
              </a:lnSpc>
            </a:pPr>
            <a:r>
              <a:rPr lang="it-IT" sz="2800" b="1" cap="all" dirty="0">
                <a:solidFill>
                  <a:srgbClr val="000000"/>
                </a:solidFill>
                <a:ea typeface="Calibri"/>
                <a:cs typeface="Times New Roman"/>
              </a:rPr>
              <a:t>Iniziare dagli origami </a:t>
            </a:r>
            <a:endParaRPr lang="it-IT" sz="2800" b="1" cap="all" dirty="0" smtClean="0">
              <a:solidFill>
                <a:srgbClr val="000000"/>
              </a:solidFill>
              <a:ea typeface="Calibri"/>
              <a:cs typeface="Times New Roman"/>
            </a:endParaRPr>
          </a:p>
          <a:p>
            <a:pPr lvl="0" algn="ctr">
              <a:lnSpc>
                <a:spcPct val="115000"/>
              </a:lnSpc>
            </a:pPr>
            <a:r>
              <a:rPr lang="it-IT" sz="2800" b="1" cap="all" dirty="0" smtClean="0">
                <a:solidFill>
                  <a:srgbClr val="000000"/>
                </a:solidFill>
                <a:ea typeface="Calibri"/>
                <a:cs typeface="Times New Roman"/>
              </a:rPr>
              <a:t>per </a:t>
            </a:r>
            <a:r>
              <a:rPr lang="it-IT" sz="2800" b="1" cap="all" dirty="0">
                <a:solidFill>
                  <a:srgbClr val="000000"/>
                </a:solidFill>
                <a:ea typeface="Calibri"/>
                <a:cs typeface="Times New Roman"/>
              </a:rPr>
              <a:t>esplorare </a:t>
            </a:r>
            <a:r>
              <a:rPr lang="it-IT" sz="2800" b="1" cap="all" dirty="0" smtClean="0">
                <a:solidFill>
                  <a:srgbClr val="000000"/>
                </a:solidFill>
                <a:ea typeface="Calibri"/>
                <a:cs typeface="Times New Roman"/>
              </a:rPr>
              <a:t>costruzioni </a:t>
            </a:r>
            <a:r>
              <a:rPr lang="it-IT" sz="2800" b="1" cap="all" dirty="0" smtClean="0">
                <a:solidFill>
                  <a:srgbClr val="000000"/>
                </a:solidFill>
                <a:ea typeface="Calibri"/>
                <a:cs typeface="Times New Roman"/>
              </a:rPr>
              <a:t>geometriche</a:t>
            </a:r>
            <a:endParaRPr lang="it-IT" sz="2800" cap="all" dirty="0">
              <a:solidFill>
                <a:srgbClr val="000000"/>
              </a:solidFill>
              <a:ea typeface="Calibri"/>
              <a:cs typeface="Times New Roman"/>
            </a:endParaRPr>
          </a:p>
          <a:p>
            <a:pPr lvl="0" algn="ctr">
              <a:lnSpc>
                <a:spcPct val="115000"/>
              </a:lnSpc>
              <a:spcAft>
                <a:spcPts val="1000"/>
              </a:spcAft>
            </a:pPr>
            <a:r>
              <a:rPr lang="it-IT" sz="2800" b="1" cap="all" dirty="0">
                <a:solidFill>
                  <a:srgbClr val="000000"/>
                </a:solidFill>
                <a:ea typeface="Calibri"/>
                <a:cs typeface="Times New Roman"/>
              </a:rPr>
              <a:t>e intuire relazioni algebriche</a:t>
            </a:r>
            <a:endParaRPr lang="it-IT" sz="2800" cap="all" dirty="0">
              <a:solidFill>
                <a:srgbClr val="000000"/>
              </a:solidFill>
              <a:ea typeface="Calibri"/>
              <a:cs typeface="Times New Roman"/>
            </a:endParaRPr>
          </a:p>
        </p:txBody>
      </p:sp>
      <p:sp>
        <p:nvSpPr>
          <p:cNvPr id="6" name="Rettangolo 5"/>
          <p:cNvSpPr/>
          <p:nvPr/>
        </p:nvSpPr>
        <p:spPr>
          <a:xfrm>
            <a:off x="2286000" y="4293097"/>
            <a:ext cx="5382344" cy="1077218"/>
          </a:xfrm>
          <a:prstGeom prst="rect">
            <a:avLst/>
          </a:prstGeom>
        </p:spPr>
        <p:txBody>
          <a:bodyPr wrap="square">
            <a:spAutoFit/>
          </a:bodyPr>
          <a:lstStyle/>
          <a:p>
            <a:pPr algn="ctr"/>
            <a:r>
              <a:rPr lang="it-IT" sz="1600" dirty="0">
                <a:cs typeface="Times New Roman" panose="02020603050405020304" pitchFamily="18" charset="0"/>
              </a:rPr>
              <a:t>prof. Angela Balestra e prof. Giuliana </a:t>
            </a:r>
            <a:r>
              <a:rPr lang="it-IT" sz="1600" dirty="0" err="1" smtClean="0">
                <a:cs typeface="Times New Roman" panose="02020603050405020304" pitchFamily="18" charset="0"/>
              </a:rPr>
              <a:t>Gnani</a:t>
            </a:r>
            <a:endParaRPr lang="it-IT" sz="1600" dirty="0">
              <a:cs typeface="Times New Roman" panose="02020603050405020304" pitchFamily="18" charset="0"/>
            </a:endParaRPr>
          </a:p>
          <a:p>
            <a:pPr algn="ctr"/>
            <a:r>
              <a:rPr lang="it-IT" sz="1600" i="1" dirty="0" err="1" smtClean="0">
                <a:cs typeface="Times New Roman" panose="02020603050405020304" pitchFamily="18" charset="0"/>
              </a:rPr>
              <a:t>Mathesis</a:t>
            </a:r>
            <a:endParaRPr lang="it-IT" sz="1600" i="1" dirty="0" smtClean="0">
              <a:cs typeface="Times New Roman" panose="02020603050405020304" pitchFamily="18" charset="0"/>
            </a:endParaRPr>
          </a:p>
          <a:p>
            <a:pPr algn="ctr"/>
            <a:endParaRPr lang="it-IT" sz="1600" i="1" dirty="0" smtClean="0">
              <a:latin typeface="Times New Roman" panose="02020603050405020304" pitchFamily="18" charset="0"/>
              <a:cs typeface="Times New Roman" panose="02020603050405020304" pitchFamily="18" charset="0"/>
            </a:endParaRPr>
          </a:p>
          <a:p>
            <a:pPr algn="ctr"/>
            <a:r>
              <a:rPr lang="it-IT" sz="1600" i="1" dirty="0">
                <a:latin typeface="Calibri" panose="020F0502020204030204" pitchFamily="34" charset="0"/>
                <a:cs typeface="Times New Roman" panose="02020603050405020304" pitchFamily="18" charset="0"/>
              </a:rPr>
              <a:t>7</a:t>
            </a:r>
            <a:r>
              <a:rPr lang="it-IT" sz="1600" i="1" dirty="0" smtClean="0">
                <a:latin typeface="Calibri" panose="020F0502020204030204" pitchFamily="34" charset="0"/>
                <a:cs typeface="Times New Roman" panose="02020603050405020304" pitchFamily="18" charset="0"/>
              </a:rPr>
              <a:t> Marzo 2019</a:t>
            </a:r>
            <a:endParaRPr lang="it-IT" sz="1600" dirty="0">
              <a:latin typeface="Calibri" panose="020F0502020204030204" pitchFamily="34" charset="0"/>
              <a:cs typeface="Times New Roman" panose="02020603050405020304" pitchFamily="18" charset="0"/>
            </a:endParaRPr>
          </a:p>
        </p:txBody>
      </p:sp>
      <p:pic>
        <p:nvPicPr>
          <p:cNvPr id="10" name="Picture 3"/>
          <p:cNvPicPr>
            <a:picLocks noChangeAspect="1" noChangeArrowheads="1"/>
          </p:cNvPicPr>
          <p:nvPr/>
        </p:nvPicPr>
        <p:blipFill>
          <a:blip r:embed="rId3" cstate="print"/>
          <a:srcRect/>
          <a:stretch>
            <a:fillRect/>
          </a:stretch>
        </p:blipFill>
        <p:spPr bwMode="auto">
          <a:xfrm>
            <a:off x="467545" y="116633"/>
            <a:ext cx="1299367" cy="966403"/>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513" y="150789"/>
            <a:ext cx="1799985" cy="61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1858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7560840" cy="5742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0568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solidFill>
                  <a:schemeClr val="tx2"/>
                </a:solidFill>
              </a:rPr>
              <a:t>http://dm.unife.it/matematicainsieme/mate_intercultura/culture00.htm</a:t>
            </a: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4414" y="1772816"/>
            <a:ext cx="2304256" cy="1557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Verdana" pitchFamily="34" charset="0"/>
                <a:cs typeface="Arial" pitchFamily="34" charset="0"/>
              </a:rPr>
              <a:t> </a:t>
            </a:r>
            <a:r>
              <a:rPr kumimoji="0" lang="it-IT" altLang="it-IT" sz="1000" b="0" i="1" u="none" strike="noStrike" cap="none" normalizeH="0" baseline="0" dirty="0" smtClean="0">
                <a:ln>
                  <a:noFill/>
                </a:ln>
                <a:solidFill>
                  <a:srgbClr val="000000"/>
                </a:solidFill>
                <a:effectLst/>
                <a:latin typeface="Verdana" pitchFamily="34" charset="0"/>
                <a:cs typeface="Arial" pitchFamily="34" charset="0"/>
              </a:rPr>
              <a:t>Dal rettangolo al triangolo equilatero</a:t>
            </a:r>
            <a:endParaRPr kumimoji="0" lang="it-IT" alt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Verdana" pitchFamily="34" charset="0"/>
                <a:cs typeface="Arial" pitchFamily="34" charset="0"/>
              </a:rPr>
              <a:t>  </a:t>
            </a:r>
            <a:r>
              <a:rPr kumimoji="0" lang="it-IT" altLang="it-IT" sz="6700" b="0" i="0" u="none" strike="noStrike" cap="none" normalizeH="0" baseline="0" dirty="0" smtClean="0">
                <a:ln>
                  <a:noFill/>
                </a:ln>
                <a:solidFill>
                  <a:srgbClr val="000000"/>
                </a:solidFill>
                <a:effectLst/>
                <a:latin typeface="Verdana" pitchFamily="34" charset="0"/>
                <a:cs typeface="Arial" pitchFamily="34" charset="0"/>
              </a:rPr>
              <a:t> </a:t>
            </a:r>
            <a:r>
              <a:rPr kumimoji="0" lang="it-IT" altLang="it-IT" sz="800" b="0" i="0" u="none" strike="noStrike" cap="none" normalizeH="0" baseline="0" dirty="0" smtClean="0">
                <a:ln>
                  <a:noFill/>
                </a:ln>
                <a:solidFill>
                  <a:srgbClr val="000000"/>
                </a:solidFill>
                <a:effectLst/>
                <a:latin typeface="Verdana" pitchFamily="34" charset="0"/>
                <a:cs typeface="Arial" pitchFamily="34" charset="0"/>
              </a:rPr>
              <a:t> </a:t>
            </a:r>
            <a:endParaRPr kumimoji="0" lang="it-IT" altLang="it-IT" sz="6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Verdana" pitchFamily="34" charset="0"/>
                <a:cs typeface="Arial" pitchFamily="34" charset="0"/>
              </a:rPr>
              <a:t>  </a:t>
            </a:r>
            <a:endParaRPr kumimoji="0" lang="it-IT" alt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6600" b="0" i="0" u="none" strike="noStrike" cap="none" normalizeH="0" baseline="0" dirty="0" smtClean="0">
                <a:ln>
                  <a:noFill/>
                </a:ln>
                <a:solidFill>
                  <a:srgbClr val="000000"/>
                </a:solidFill>
                <a:effectLst/>
                <a:latin typeface="Verdana" pitchFamily="34" charset="0"/>
                <a:cs typeface="Arial" pitchFamily="34" charset="0"/>
              </a:rPr>
              <a:t>  </a:t>
            </a:r>
            <a:r>
              <a:rPr kumimoji="0" lang="it-IT" altLang="it-IT" sz="6700" b="0" i="0" u="none" strike="noStrike" cap="none" normalizeH="0" baseline="0" dirty="0" smtClean="0">
                <a:ln>
                  <a:noFill/>
                </a:ln>
                <a:solidFill>
                  <a:srgbClr val="000000"/>
                </a:solidFill>
                <a:effectLst/>
                <a:latin typeface="Verdana" pitchFamily="34" charset="0"/>
                <a:cs typeface="Arial" pitchFamily="34" charset="0"/>
              </a:rPr>
              <a:t> </a:t>
            </a:r>
            <a:r>
              <a:rPr kumimoji="0" lang="it-IT" altLang="it-IT" sz="6600" b="0" i="0" u="none" strike="noStrike" cap="none" normalizeH="0" baseline="0" dirty="0" smtClean="0">
                <a:ln>
                  <a:noFill/>
                </a:ln>
                <a:solidFill>
                  <a:srgbClr val="000000"/>
                </a:solidFill>
                <a:effectLst/>
                <a:latin typeface="Verdana" pitchFamily="34" charset="0"/>
                <a:cs typeface="Arial" pitchFamily="34" charset="0"/>
              </a:rPr>
              <a:t>              </a:t>
            </a:r>
          </a:p>
        </p:txBody>
      </p:sp>
      <p:pic>
        <p:nvPicPr>
          <p:cNvPr id="1034"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flipV="1">
            <a:off x="5253037" y="4381498"/>
            <a:ext cx="45719" cy="63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5692" y="2804930"/>
            <a:ext cx="2160240" cy="3000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40" y="3663025"/>
            <a:ext cx="2448272" cy="2142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7176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764704"/>
            <a:ext cx="8229600" cy="4525963"/>
          </a:xfrm>
        </p:spPr>
        <p:txBody>
          <a:bodyPr>
            <a:normAutofit lnSpcReduction="10000"/>
          </a:bodyPr>
          <a:lstStyle/>
          <a:p>
            <a:pPr marL="0" indent="0" algn="just">
              <a:buNone/>
            </a:pPr>
            <a:r>
              <a:rPr lang="it-IT" cap="all" dirty="0"/>
              <a:t>La </a:t>
            </a:r>
            <a:r>
              <a:rPr lang="it-IT" cap="all" dirty="0" smtClean="0"/>
              <a:t>piegatura della carta </a:t>
            </a:r>
            <a:r>
              <a:rPr lang="it-IT" dirty="0" smtClean="0"/>
              <a:t>è  </a:t>
            </a:r>
            <a:r>
              <a:rPr lang="it-IT" dirty="0"/>
              <a:t>in linea con l’esigenza di un passaggio graduale da una fase </a:t>
            </a:r>
            <a:r>
              <a:rPr lang="it-IT" dirty="0" smtClean="0"/>
              <a:t>intuitiva e sperimentale </a:t>
            </a:r>
            <a:r>
              <a:rPr lang="it-IT" dirty="0"/>
              <a:t>alla </a:t>
            </a:r>
            <a:r>
              <a:rPr lang="it-IT" dirty="0" smtClean="0"/>
              <a:t>formalizzazione; inoltre </a:t>
            </a:r>
            <a:r>
              <a:rPr lang="it-IT" dirty="0"/>
              <a:t>si traduce in una prassi didattica adeguata con uso di metodologie </a:t>
            </a:r>
            <a:r>
              <a:rPr lang="it-IT" dirty="0" smtClean="0"/>
              <a:t>efficaci, </a:t>
            </a:r>
            <a:r>
              <a:rPr lang="it-IT" dirty="0"/>
              <a:t>la creazione di materiali, esercizi, prove e strumenti </a:t>
            </a:r>
            <a:r>
              <a:rPr lang="it-IT" dirty="0" smtClean="0"/>
              <a:t>(anche </a:t>
            </a:r>
            <a:r>
              <a:rPr lang="it-IT" dirty="0"/>
              <a:t>C</a:t>
            </a:r>
            <a:r>
              <a:rPr lang="it-IT" dirty="0" smtClean="0"/>
              <a:t>abri </a:t>
            </a:r>
            <a:r>
              <a:rPr lang="it-IT" dirty="0"/>
              <a:t>e </a:t>
            </a:r>
            <a:r>
              <a:rPr lang="it-IT" dirty="0" err="1"/>
              <a:t>G</a:t>
            </a:r>
            <a:r>
              <a:rPr lang="it-IT" dirty="0" err="1" smtClean="0"/>
              <a:t>eogebra</a:t>
            </a:r>
            <a:r>
              <a:rPr lang="it-IT" dirty="0"/>
              <a:t>) opportunamente integrati </a:t>
            </a:r>
            <a:r>
              <a:rPr lang="it-IT" dirty="0" smtClean="0"/>
              <a:t> </a:t>
            </a:r>
            <a:r>
              <a:rPr lang="it-IT" dirty="0"/>
              <a:t>e </a:t>
            </a:r>
            <a:r>
              <a:rPr lang="it-IT" dirty="0" smtClean="0"/>
              <a:t>volti all’insegnamento-apprendimento della matematica e delle scienze</a:t>
            </a:r>
            <a:r>
              <a:rPr lang="it-IT" i="1" dirty="0"/>
              <a:t>.</a:t>
            </a:r>
            <a:endParaRPr lang="it-IT" dirty="0"/>
          </a:p>
          <a:p>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2094500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332656"/>
            <a:ext cx="8229600" cy="4525963"/>
          </a:xfrm>
        </p:spPr>
        <p:txBody>
          <a:bodyPr>
            <a:noAutofit/>
          </a:bodyPr>
          <a:lstStyle/>
          <a:p>
            <a:pPr marL="0" lvl="0" indent="0">
              <a:buNone/>
            </a:pPr>
            <a:r>
              <a:rPr lang="it-IT" sz="2800" dirty="0" smtClean="0">
                <a:solidFill>
                  <a:prstClr val="black"/>
                </a:solidFill>
                <a:latin typeface="Calibri" panose="020F0502020204030204" pitchFamily="34" charset="0"/>
              </a:rPr>
              <a:t>Perché </a:t>
            </a:r>
            <a:r>
              <a:rPr lang="it-IT" sz="2800" dirty="0">
                <a:solidFill>
                  <a:prstClr val="black"/>
                </a:solidFill>
                <a:latin typeface="Calibri" panose="020F0502020204030204" pitchFamily="34" charset="0"/>
              </a:rPr>
              <a:t>insegnare la geometria attraverso </a:t>
            </a:r>
            <a:r>
              <a:rPr lang="it-IT" sz="2800" dirty="0" smtClean="0">
                <a:solidFill>
                  <a:prstClr val="black"/>
                </a:solidFill>
                <a:latin typeface="Calibri" panose="020F0502020204030204" pitchFamily="34" charset="0"/>
              </a:rPr>
              <a:t>la piegatura della carta?</a:t>
            </a:r>
            <a:endParaRPr lang="it-IT" sz="2800" dirty="0">
              <a:solidFill>
                <a:prstClr val="black"/>
              </a:solidFill>
              <a:latin typeface="Calibri" panose="020F0502020204030204" pitchFamily="34" charset="0"/>
            </a:endParaRPr>
          </a:p>
          <a:p>
            <a:pPr lvl="0">
              <a:buFont typeface="Wingdings" panose="05000000000000000000" pitchFamily="2" charset="2"/>
              <a:buChar char="ü"/>
            </a:pPr>
            <a:r>
              <a:rPr lang="it-IT" sz="2800" i="1" dirty="0" smtClean="0">
                <a:solidFill>
                  <a:prstClr val="black"/>
                </a:solidFill>
                <a:latin typeface="Calibri" panose="020F0502020204030204" pitchFamily="34" charset="0"/>
              </a:rPr>
              <a:t>Visione costruttiva  e dinamica </a:t>
            </a:r>
            <a:r>
              <a:rPr lang="it-IT" sz="2800" i="1" dirty="0">
                <a:solidFill>
                  <a:prstClr val="black"/>
                </a:solidFill>
                <a:latin typeface="Calibri" panose="020F0502020204030204" pitchFamily="34" charset="0"/>
              </a:rPr>
              <a:t>della geometria</a:t>
            </a:r>
            <a:endParaRPr lang="it-IT" sz="2800" dirty="0">
              <a:solidFill>
                <a:prstClr val="black"/>
              </a:solidFill>
              <a:latin typeface="Calibri" panose="020F0502020204030204" pitchFamily="34" charset="0"/>
            </a:endParaRPr>
          </a:p>
          <a:p>
            <a:pPr lvl="0">
              <a:buFont typeface="Wingdings" panose="05000000000000000000" pitchFamily="2" charset="2"/>
              <a:buChar char="ü"/>
            </a:pPr>
            <a:r>
              <a:rPr lang="it-IT" sz="2800" i="1" dirty="0" smtClean="0">
                <a:solidFill>
                  <a:prstClr val="black"/>
                </a:solidFill>
                <a:latin typeface="Calibri" panose="020F0502020204030204" pitchFamily="34" charset="0"/>
              </a:rPr>
              <a:t>Geometria </a:t>
            </a:r>
            <a:r>
              <a:rPr lang="it-IT" sz="2800" i="1" dirty="0">
                <a:solidFill>
                  <a:prstClr val="black"/>
                </a:solidFill>
                <a:latin typeface="Calibri" panose="020F0502020204030204" pitchFamily="34" charset="0"/>
              </a:rPr>
              <a:t>come </a:t>
            </a:r>
            <a:r>
              <a:rPr lang="it-IT" sz="2800" i="1" dirty="0" smtClean="0">
                <a:solidFill>
                  <a:prstClr val="black"/>
                </a:solidFill>
                <a:latin typeface="Calibri" panose="020F0502020204030204" pitchFamily="34" charset="0"/>
              </a:rPr>
              <a:t>scoperta e studio </a:t>
            </a:r>
            <a:r>
              <a:rPr lang="it-IT" sz="2800" i="1" dirty="0">
                <a:solidFill>
                  <a:prstClr val="black"/>
                </a:solidFill>
                <a:latin typeface="Calibri" panose="020F0502020204030204" pitchFamily="34" charset="0"/>
              </a:rPr>
              <a:t>delle </a:t>
            </a:r>
            <a:r>
              <a:rPr lang="it-IT" sz="2800" i="1" dirty="0" smtClean="0">
                <a:solidFill>
                  <a:prstClr val="black"/>
                </a:solidFill>
                <a:latin typeface="Calibri" panose="020F0502020204030204" pitchFamily="34" charset="0"/>
              </a:rPr>
              <a:t>proprietà delle figure </a:t>
            </a:r>
            <a:endParaRPr lang="it-IT" sz="2800" dirty="0">
              <a:solidFill>
                <a:prstClr val="black"/>
              </a:solidFill>
              <a:latin typeface="Calibri" panose="020F0502020204030204" pitchFamily="34" charset="0"/>
            </a:endParaRPr>
          </a:p>
          <a:p>
            <a:pPr lvl="0">
              <a:buFont typeface="Wingdings" panose="05000000000000000000" pitchFamily="2" charset="2"/>
              <a:buChar char="ü"/>
            </a:pPr>
            <a:r>
              <a:rPr lang="it-IT" sz="2800" i="1" dirty="0">
                <a:solidFill>
                  <a:prstClr val="black"/>
                </a:solidFill>
                <a:latin typeface="Calibri" panose="020F0502020204030204" pitchFamily="34" charset="0"/>
              </a:rPr>
              <a:t>Collegamenti con l’algebra </a:t>
            </a:r>
          </a:p>
          <a:p>
            <a:pPr lvl="0">
              <a:buFont typeface="Wingdings" panose="05000000000000000000" pitchFamily="2" charset="2"/>
              <a:buChar char="ü"/>
            </a:pPr>
            <a:r>
              <a:rPr lang="it-IT" sz="2800" i="1" dirty="0">
                <a:solidFill>
                  <a:prstClr val="black"/>
                </a:solidFill>
                <a:latin typeface="Calibri" panose="020F0502020204030204" pitchFamily="34" charset="0"/>
              </a:rPr>
              <a:t>Collegamenti con altri ambiti disciplinari: chimica, fisica, geologia, biologia, arte(collegamento </a:t>
            </a:r>
            <a:r>
              <a:rPr lang="it-IT" sz="2800" i="1" dirty="0" smtClean="0">
                <a:solidFill>
                  <a:prstClr val="black"/>
                </a:solidFill>
                <a:latin typeface="Calibri" panose="020F0502020204030204" pitchFamily="34" charset="0"/>
              </a:rPr>
              <a:t>con </a:t>
            </a:r>
            <a:r>
              <a:rPr lang="it-IT" sz="2800" i="1" dirty="0">
                <a:solidFill>
                  <a:prstClr val="black"/>
                </a:solidFill>
                <a:latin typeface="Calibri" panose="020F0502020204030204" pitchFamily="34" charset="0"/>
              </a:rPr>
              <a:t>il percorso </a:t>
            </a:r>
            <a:r>
              <a:rPr lang="it-IT" sz="2800" i="1" dirty="0" smtClean="0">
                <a:solidFill>
                  <a:prstClr val="black"/>
                </a:solidFill>
                <a:latin typeface="Calibri" panose="020F0502020204030204" pitchFamily="34" charset="0"/>
              </a:rPr>
              <a:t>Simmetrie</a:t>
            </a:r>
            <a:endParaRPr lang="it-IT" sz="2800" dirty="0">
              <a:solidFill>
                <a:prstClr val="black"/>
              </a:solidFill>
              <a:latin typeface="Calibri" panose="020F0502020204030204" pitchFamily="34" charset="0"/>
            </a:endParaRPr>
          </a:p>
          <a:p>
            <a:pPr marL="0" lvl="0" indent="0">
              <a:buNone/>
            </a:pPr>
            <a:r>
              <a:rPr lang="it-IT" sz="2800" dirty="0">
                <a:latin typeface="Calibri" panose="020F0502020204030204" pitchFamily="34" charset="0"/>
              </a:rPr>
              <a:t> </a:t>
            </a:r>
            <a:endParaRPr lang="it-IT" sz="2800" dirty="0" smtClean="0">
              <a:latin typeface="Calibri" panose="020F0502020204030204" pitchFamily="34" charset="0"/>
            </a:endParaRPr>
          </a:p>
          <a:p>
            <a:pPr marL="0" lvl="0" indent="0">
              <a:buNone/>
            </a:pPr>
            <a:r>
              <a:rPr lang="it-IT" sz="2800" dirty="0" smtClean="0">
                <a:latin typeface="Calibri" panose="020F0502020204030204" pitchFamily="34" charset="0"/>
              </a:rPr>
              <a:t>La </a:t>
            </a:r>
            <a:r>
              <a:rPr lang="it-IT" sz="2800" dirty="0">
                <a:latin typeface="Calibri" panose="020F0502020204030204" pitchFamily="34" charset="0"/>
              </a:rPr>
              <a:t>trattazione è destinata ai docenti e privilegia </a:t>
            </a:r>
            <a:r>
              <a:rPr lang="it-IT" sz="2800" dirty="0" smtClean="0">
                <a:latin typeface="Calibri" panose="020F0502020204030204" pitchFamily="34" charset="0"/>
              </a:rPr>
              <a:t> </a:t>
            </a:r>
            <a:r>
              <a:rPr lang="it-IT" sz="2800" dirty="0">
                <a:latin typeface="Calibri" panose="020F0502020204030204" pitchFamily="34" charset="0"/>
              </a:rPr>
              <a:t>gli aspetti e le considerazioni rivolte all’insegnamento e alla prassi </a:t>
            </a:r>
            <a:r>
              <a:rPr lang="it-IT" sz="2800" dirty="0" smtClean="0">
                <a:latin typeface="Calibri" panose="020F0502020204030204" pitchFamily="34" charset="0"/>
              </a:rPr>
              <a:t>didattica</a:t>
            </a:r>
            <a:endParaRPr lang="it-IT" sz="2800" dirty="0">
              <a:solidFill>
                <a:prstClr val="black"/>
              </a:solidFill>
              <a:latin typeface="Calibri" panose="020F0502020204030204" pitchFamily="34" charset="0"/>
            </a:endParaRPr>
          </a:p>
          <a:p>
            <a:pPr lvl="0">
              <a:buNone/>
            </a:pPr>
            <a:r>
              <a:rPr lang="it-IT" sz="2800" dirty="0">
                <a:solidFill>
                  <a:prstClr val="black"/>
                </a:solidFill>
              </a:rPr>
              <a:t> </a:t>
            </a:r>
          </a:p>
          <a:p>
            <a:endParaRPr lang="it-IT" dirty="0"/>
          </a:p>
        </p:txBody>
      </p:sp>
      <p:sp>
        <p:nvSpPr>
          <p:cNvPr id="4" name="Segnaposto piè di pagina 3"/>
          <p:cNvSpPr>
            <a:spLocks noGrp="1"/>
          </p:cNvSpPr>
          <p:nvPr>
            <p:ph type="ftr" sz="quarter" idx="11"/>
          </p:nvPr>
        </p:nvSpPr>
        <p:spPr/>
        <p:txBody>
          <a:bodyPr/>
          <a:lstStyle/>
          <a:p>
            <a:r>
              <a:rPr lang="it-IT" dirty="0" smtClean="0"/>
              <a:t>Dipartimento di matematica e informatica, Università di Ferrara</a:t>
            </a:r>
            <a:endParaRPr lang="it-IT" dirty="0"/>
          </a:p>
        </p:txBody>
      </p:sp>
    </p:spTree>
    <p:extLst>
      <p:ext uri="{BB962C8B-B14F-4D97-AF65-F5344CB8AC3E}">
        <p14:creationId xmlns:p14="http://schemas.microsoft.com/office/powerpoint/2010/main" val="2350256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620688"/>
            <a:ext cx="8229600" cy="4525963"/>
          </a:xfrm>
        </p:spPr>
        <p:txBody>
          <a:bodyPr>
            <a:noAutofit/>
          </a:bodyPr>
          <a:lstStyle/>
          <a:p>
            <a:pPr marL="0" indent="0" algn="just">
              <a:buNone/>
            </a:pPr>
            <a:r>
              <a:rPr lang="it-IT" sz="3000" dirty="0" smtClean="0">
                <a:latin typeface="Calibri" panose="020F0502020204030204" pitchFamily="34" charset="0"/>
                <a:cs typeface="Times New Roman" panose="02020603050405020304" pitchFamily="18" charset="0"/>
              </a:rPr>
              <a:t> </a:t>
            </a:r>
            <a:r>
              <a:rPr lang="it-IT" sz="3000" dirty="0">
                <a:latin typeface="Calibri" panose="020F0502020204030204" pitchFamily="34" charset="0"/>
                <a:cs typeface="Times New Roman" panose="02020603050405020304" pitchFamily="18" charset="0"/>
              </a:rPr>
              <a:t>L</a:t>
            </a:r>
            <a:r>
              <a:rPr lang="it-IT" sz="3000" dirty="0" smtClean="0">
                <a:latin typeface="Calibri" panose="020F0502020204030204" pitchFamily="34" charset="0"/>
                <a:cs typeface="Times New Roman" panose="02020603050405020304" pitchFamily="18" charset="0"/>
              </a:rPr>
              <a:t>e </a:t>
            </a:r>
            <a:r>
              <a:rPr lang="it-IT" sz="3000" dirty="0">
                <a:latin typeface="Calibri" panose="020F0502020204030204" pitchFamily="34" charset="0"/>
                <a:cs typeface="Times New Roman" panose="02020603050405020304" pitchFamily="18" charset="0"/>
              </a:rPr>
              <a:t>proposte </a:t>
            </a:r>
            <a:r>
              <a:rPr lang="it-IT" sz="3000" dirty="0" smtClean="0">
                <a:latin typeface="Calibri" panose="020F0502020204030204" pitchFamily="34" charset="0"/>
                <a:cs typeface="Times New Roman" panose="02020603050405020304" pitchFamily="18" charset="0"/>
              </a:rPr>
              <a:t>didattiche</a:t>
            </a:r>
            <a:r>
              <a:rPr lang="it-IT" sz="3000" dirty="0">
                <a:latin typeface="Calibri" panose="020F0502020204030204" pitchFamily="34" charset="0"/>
                <a:cs typeface="Times New Roman" panose="02020603050405020304" pitchFamily="18" charset="0"/>
              </a:rPr>
              <a:t> </a:t>
            </a:r>
            <a:r>
              <a:rPr lang="it-IT" sz="3000" dirty="0" smtClean="0">
                <a:latin typeface="Calibri" panose="020F0502020204030204" pitchFamily="34" charset="0"/>
                <a:cs typeface="Times New Roman" panose="02020603050405020304" pitchFamily="18" charset="0"/>
              </a:rPr>
              <a:t>tendono inoltre alle </a:t>
            </a:r>
            <a:r>
              <a:rPr lang="it-IT" sz="3000" dirty="0">
                <a:latin typeface="Calibri" panose="020F0502020204030204" pitchFamily="34" charset="0"/>
                <a:cs typeface="Times New Roman" panose="02020603050405020304" pitchFamily="18" charset="0"/>
              </a:rPr>
              <a:t>prospettive indicate  nel </a:t>
            </a:r>
            <a:r>
              <a:rPr lang="it-IT" sz="3000" dirty="0" smtClean="0">
                <a:latin typeface="Calibri" panose="020F0502020204030204" pitchFamily="34" charset="0"/>
                <a:cs typeface="Times New Roman" panose="02020603050405020304" pitchFamily="18" charset="0"/>
              </a:rPr>
              <a:t>libro </a:t>
            </a:r>
            <a:r>
              <a:rPr lang="it-IT" sz="3000" i="1" dirty="0">
                <a:latin typeface="Calibri" panose="020F0502020204030204" pitchFamily="34" charset="0"/>
                <a:cs typeface="Times New Roman" panose="02020603050405020304" pitchFamily="18" charset="0"/>
              </a:rPr>
              <a:t>International </a:t>
            </a:r>
            <a:r>
              <a:rPr lang="it-IT" sz="3000" i="1" dirty="0" err="1">
                <a:latin typeface="Calibri" panose="020F0502020204030204" pitchFamily="34" charset="0"/>
                <a:cs typeface="Times New Roman" panose="02020603050405020304" pitchFamily="18" charset="0"/>
              </a:rPr>
              <a:t>Handbook</a:t>
            </a:r>
            <a:r>
              <a:rPr lang="it-IT" sz="3000" i="1" dirty="0">
                <a:latin typeface="Calibri" panose="020F0502020204030204" pitchFamily="34" charset="0"/>
                <a:cs typeface="Times New Roman" panose="02020603050405020304" pitchFamily="18" charset="0"/>
              </a:rPr>
              <a:t> of </a:t>
            </a:r>
            <a:r>
              <a:rPr lang="it-IT" sz="3000" i="1" dirty="0" err="1">
                <a:latin typeface="Calibri" panose="020F0502020204030204" pitchFamily="34" charset="0"/>
                <a:cs typeface="Times New Roman" panose="02020603050405020304" pitchFamily="18" charset="0"/>
              </a:rPr>
              <a:t>Mathematics</a:t>
            </a:r>
            <a:r>
              <a:rPr lang="it-IT" sz="3000" i="1" dirty="0">
                <a:latin typeface="Calibri" panose="020F0502020204030204" pitchFamily="34" charset="0"/>
                <a:cs typeface="Times New Roman" panose="02020603050405020304" pitchFamily="18" charset="0"/>
              </a:rPr>
              <a:t> </a:t>
            </a:r>
            <a:r>
              <a:rPr lang="it-IT" sz="3000" i="1" dirty="0" err="1">
                <a:latin typeface="Calibri" panose="020F0502020204030204" pitchFamily="34" charset="0"/>
                <a:cs typeface="Times New Roman" panose="02020603050405020304" pitchFamily="18" charset="0"/>
              </a:rPr>
              <a:t>Education</a:t>
            </a:r>
            <a:r>
              <a:rPr lang="it-IT" sz="3000" i="1" dirty="0">
                <a:latin typeface="Calibri" panose="020F0502020204030204" pitchFamily="34" charset="0"/>
                <a:cs typeface="Times New Roman" panose="02020603050405020304" pitchFamily="18" charset="0"/>
              </a:rPr>
              <a:t> </a:t>
            </a:r>
            <a:r>
              <a:rPr lang="it-IT" sz="3000" dirty="0">
                <a:latin typeface="Calibri" panose="020F0502020204030204" pitchFamily="34" charset="0"/>
                <a:cs typeface="Times New Roman" panose="02020603050405020304" pitchFamily="18" charset="0"/>
              </a:rPr>
              <a:t>(1996) per l’ insegnamento della geometria</a:t>
            </a:r>
            <a:r>
              <a:rPr lang="it-IT" sz="3000" dirty="0" smtClean="0">
                <a:latin typeface="Calibri" panose="020F0502020204030204" pitchFamily="34" charset="0"/>
                <a:cs typeface="Times New Roman" panose="02020603050405020304" pitchFamily="18" charset="0"/>
              </a:rPr>
              <a:t>:</a:t>
            </a:r>
            <a:endParaRPr lang="it-IT" sz="3000" dirty="0">
              <a:latin typeface="Calibri" panose="020F0502020204030204" pitchFamily="34" charset="0"/>
              <a:cs typeface="Times New Roman" panose="02020603050405020304" pitchFamily="18" charset="0"/>
            </a:endParaRPr>
          </a:p>
          <a:p>
            <a:pPr marL="514350" indent="-514350" algn="just">
              <a:buFont typeface="+mj-lt"/>
              <a:buAutoNum type="arabicPeriod"/>
            </a:pPr>
            <a:r>
              <a:rPr lang="it-IT" sz="3000" dirty="0" smtClean="0">
                <a:latin typeface="Calibri" panose="020F0502020204030204" pitchFamily="34" charset="0"/>
                <a:cs typeface="Times New Roman" panose="02020603050405020304" pitchFamily="18" charset="0"/>
              </a:rPr>
              <a:t>interazione </a:t>
            </a:r>
            <a:r>
              <a:rPr lang="it-IT" sz="3000" dirty="0">
                <a:latin typeface="Calibri" panose="020F0502020204030204" pitchFamily="34" charset="0"/>
                <a:cs typeface="Times New Roman" panose="02020603050405020304" pitchFamily="18" charset="0"/>
              </a:rPr>
              <a:t>tra forme reali e spazio</a:t>
            </a:r>
          </a:p>
          <a:p>
            <a:pPr marL="514350" indent="-514350" algn="just">
              <a:buFont typeface="+mj-lt"/>
              <a:buAutoNum type="arabicPeriod"/>
            </a:pPr>
            <a:r>
              <a:rPr lang="it-IT" sz="3000" dirty="0" smtClean="0">
                <a:latin typeface="Calibri" panose="020F0502020204030204" pitchFamily="34" charset="0"/>
                <a:cs typeface="Times New Roman" panose="02020603050405020304" pitchFamily="18" charset="0"/>
              </a:rPr>
              <a:t>forme </a:t>
            </a:r>
            <a:r>
              <a:rPr lang="it-IT" sz="3000" dirty="0">
                <a:latin typeface="Calibri" panose="020F0502020204030204" pitchFamily="34" charset="0"/>
                <a:cs typeface="Times New Roman" panose="02020603050405020304" pitchFamily="18" charset="0"/>
              </a:rPr>
              <a:t>e spazio come elementi fondamentali per la costruzione di una teoria</a:t>
            </a:r>
          </a:p>
          <a:p>
            <a:pPr marL="514350" indent="-514350" algn="just">
              <a:buFont typeface="+mj-lt"/>
              <a:buAutoNum type="arabicPeriod"/>
            </a:pPr>
            <a:r>
              <a:rPr lang="it-IT" sz="3000" dirty="0" smtClean="0">
                <a:latin typeface="Calibri" panose="020F0502020204030204" pitchFamily="34" charset="0"/>
                <a:cs typeface="Times New Roman" panose="02020603050405020304" pitchFamily="18" charset="0"/>
              </a:rPr>
              <a:t>forme </a:t>
            </a:r>
            <a:r>
              <a:rPr lang="it-IT" sz="3000" dirty="0">
                <a:latin typeface="Calibri" panose="020F0502020204030204" pitchFamily="34" charset="0"/>
                <a:cs typeface="Times New Roman" panose="02020603050405020304" pitchFamily="18" charset="0"/>
              </a:rPr>
              <a:t>e rappresentazione visuale come basi per un miglior comprensione di concetti, processi e fenomeni in varie aree di matematica e scienze </a:t>
            </a:r>
            <a:r>
              <a:rPr lang="it-IT" sz="3000" dirty="0" smtClean="0">
                <a:latin typeface="Calibri" panose="020F0502020204030204" pitchFamily="34" charset="0"/>
                <a:cs typeface="Times New Roman" panose="02020603050405020304" pitchFamily="18" charset="0"/>
              </a:rPr>
              <a:t>     (</a:t>
            </a:r>
            <a:r>
              <a:rPr lang="it-IT" sz="2400" i="1" dirty="0" err="1">
                <a:latin typeface="Calibri" panose="020F0502020204030204" pitchFamily="34" charset="0"/>
                <a:cs typeface="Times New Roman" panose="02020603050405020304" pitchFamily="18" charset="0"/>
              </a:rPr>
              <a:t>pp</a:t>
            </a:r>
            <a:r>
              <a:rPr lang="it-IT" sz="2400" i="1" dirty="0">
                <a:latin typeface="Calibri" panose="020F0502020204030204" pitchFamily="34" charset="0"/>
                <a:cs typeface="Times New Roman" panose="02020603050405020304" pitchFamily="18" charset="0"/>
              </a:rPr>
              <a:t> 161)</a:t>
            </a:r>
            <a:r>
              <a:rPr lang="it-IT" sz="3000" dirty="0">
                <a:latin typeface="Calibri" panose="020F0502020204030204" pitchFamily="34" charset="0"/>
                <a:cs typeface="Times New Roman" panose="02020603050405020304" pitchFamily="18" charset="0"/>
              </a:rPr>
              <a:t> </a:t>
            </a:r>
          </a:p>
          <a:p>
            <a:endParaRPr lang="it-IT" dirty="0"/>
          </a:p>
        </p:txBody>
      </p:sp>
      <p:sp>
        <p:nvSpPr>
          <p:cNvPr id="4" name="Segnaposto numero diapositiva 3"/>
          <p:cNvSpPr>
            <a:spLocks noGrp="1"/>
          </p:cNvSpPr>
          <p:nvPr>
            <p:ph type="sldNum" sz="quarter" idx="12"/>
          </p:nvPr>
        </p:nvSpPr>
        <p:spPr/>
        <p:txBody>
          <a:bodyPr/>
          <a:lstStyle/>
          <a:p>
            <a:fld id="{889A3BC4-C94E-4BFB-B039-380FBC5A416C}" type="slidenum">
              <a:rPr lang="it-IT" smtClean="0">
                <a:solidFill>
                  <a:prstClr val="black">
                    <a:tint val="75000"/>
                  </a:prstClr>
                </a:solidFill>
              </a:rPr>
              <a:pPr/>
              <a:t>14</a:t>
            </a:fld>
            <a:endParaRPr lang="it-IT">
              <a:solidFill>
                <a:prstClr val="black">
                  <a:tint val="75000"/>
                </a:prstClr>
              </a:solidFill>
            </a:endParaRPr>
          </a:p>
        </p:txBody>
      </p:sp>
    </p:spTree>
    <p:extLst>
      <p:ext uri="{BB962C8B-B14F-4D97-AF65-F5344CB8AC3E}">
        <p14:creationId xmlns:p14="http://schemas.microsoft.com/office/powerpoint/2010/main" val="3211511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692696"/>
            <a:ext cx="8363272" cy="5073427"/>
          </a:xfrm>
        </p:spPr>
        <p:txBody>
          <a:bodyPr>
            <a:normAutofit fontScale="92500" lnSpcReduction="10000"/>
          </a:bodyPr>
          <a:lstStyle/>
          <a:p>
            <a:pPr marL="0" indent="0" algn="just">
              <a:buNone/>
            </a:pPr>
            <a:r>
              <a:rPr lang="it-IT" dirty="0">
                <a:latin typeface="+mj-lt"/>
              </a:rPr>
              <a:t> Si realizza in un </a:t>
            </a:r>
            <a:r>
              <a:rPr lang="it-IT" b="1" dirty="0">
                <a:latin typeface="+mj-lt"/>
              </a:rPr>
              <a:t>contesto costruttivista </a:t>
            </a:r>
            <a:r>
              <a:rPr lang="it-IT" dirty="0">
                <a:latin typeface="+mj-lt"/>
              </a:rPr>
              <a:t>un approccio all’insegnamento-apprendimento integrato di Matematica e Scienze, con particolare attenzione alla creazione di ricchi ambienti di apprendimento e all’uso di specifiche strategie di insegnamento, nella convinzione che per migliorare la comprensione della Matematica e delle Scienze «</a:t>
            </a:r>
            <a:r>
              <a:rPr lang="it-IT" i="1" dirty="0" err="1">
                <a:latin typeface="+mj-lt"/>
              </a:rPr>
              <a:t>knowledge</a:t>
            </a:r>
            <a:r>
              <a:rPr lang="it-IT" i="1" dirty="0">
                <a:latin typeface="+mj-lt"/>
              </a:rPr>
              <a:t> </a:t>
            </a:r>
            <a:r>
              <a:rPr lang="it-IT" i="1" dirty="0" err="1">
                <a:latin typeface="+mj-lt"/>
              </a:rPr>
              <a:t>cannot</a:t>
            </a:r>
            <a:r>
              <a:rPr lang="it-IT" i="1" dirty="0">
                <a:latin typeface="+mj-lt"/>
              </a:rPr>
              <a:t> be </a:t>
            </a:r>
            <a:r>
              <a:rPr lang="it-IT" i="1" dirty="0" err="1">
                <a:latin typeface="+mj-lt"/>
              </a:rPr>
              <a:t>transmitted</a:t>
            </a:r>
            <a:r>
              <a:rPr lang="it-IT" i="1" dirty="0">
                <a:latin typeface="+mj-lt"/>
              </a:rPr>
              <a:t> </a:t>
            </a:r>
            <a:r>
              <a:rPr lang="it-IT" i="1" dirty="0" err="1">
                <a:latin typeface="+mj-lt"/>
              </a:rPr>
              <a:t>but</a:t>
            </a:r>
            <a:r>
              <a:rPr lang="it-IT" i="1" dirty="0">
                <a:latin typeface="+mj-lt"/>
              </a:rPr>
              <a:t> must be </a:t>
            </a:r>
            <a:r>
              <a:rPr lang="it-IT" i="1" dirty="0" err="1">
                <a:latin typeface="+mj-lt"/>
              </a:rPr>
              <a:t>constructed</a:t>
            </a:r>
            <a:r>
              <a:rPr lang="it-IT" i="1" dirty="0">
                <a:latin typeface="+mj-lt"/>
              </a:rPr>
              <a:t> by the </a:t>
            </a:r>
            <a:r>
              <a:rPr lang="it-IT" i="1" dirty="0" err="1">
                <a:latin typeface="+mj-lt"/>
              </a:rPr>
              <a:t>mental</a:t>
            </a:r>
            <a:r>
              <a:rPr lang="it-IT" i="1" dirty="0">
                <a:latin typeface="+mj-lt"/>
              </a:rPr>
              <a:t> </a:t>
            </a:r>
            <a:r>
              <a:rPr lang="it-IT" i="1" dirty="0" err="1">
                <a:latin typeface="+mj-lt"/>
              </a:rPr>
              <a:t>activity</a:t>
            </a:r>
            <a:r>
              <a:rPr lang="it-IT" i="1" dirty="0">
                <a:latin typeface="+mj-lt"/>
              </a:rPr>
              <a:t> of </a:t>
            </a:r>
            <a:r>
              <a:rPr lang="it-IT" i="1" dirty="0" err="1">
                <a:latin typeface="+mj-lt"/>
              </a:rPr>
              <a:t>learners</a:t>
            </a:r>
            <a:r>
              <a:rPr lang="it-IT" i="1" dirty="0">
                <a:latin typeface="+mj-lt"/>
              </a:rPr>
              <a:t> </a:t>
            </a:r>
            <a:r>
              <a:rPr lang="it-IT" i="1" dirty="0" err="1">
                <a:latin typeface="+mj-lt"/>
              </a:rPr>
              <a:t>underpins</a:t>
            </a:r>
            <a:r>
              <a:rPr lang="it-IT" i="1" dirty="0">
                <a:latin typeface="+mj-lt"/>
              </a:rPr>
              <a:t> </a:t>
            </a:r>
            <a:r>
              <a:rPr lang="it-IT" i="1" dirty="0" err="1">
                <a:latin typeface="+mj-lt"/>
              </a:rPr>
              <a:t>contemporary</a:t>
            </a:r>
            <a:r>
              <a:rPr lang="it-IT" i="1" dirty="0">
                <a:latin typeface="+mj-lt"/>
              </a:rPr>
              <a:t> </a:t>
            </a:r>
            <a:r>
              <a:rPr lang="it-IT" i="1" dirty="0" err="1">
                <a:latin typeface="+mj-lt"/>
              </a:rPr>
              <a:t>perspectives</a:t>
            </a:r>
            <a:r>
              <a:rPr lang="it-IT" i="1" dirty="0">
                <a:latin typeface="+mj-lt"/>
              </a:rPr>
              <a:t> in science </a:t>
            </a:r>
            <a:r>
              <a:rPr lang="it-IT" i="1" dirty="0" err="1">
                <a:latin typeface="+mj-lt"/>
              </a:rPr>
              <a:t>education</a:t>
            </a:r>
            <a:r>
              <a:rPr lang="it-IT" dirty="0">
                <a:latin typeface="+mj-lt"/>
              </a:rPr>
              <a:t>» </a:t>
            </a:r>
            <a:r>
              <a:rPr lang="it-IT" sz="3000" i="1" dirty="0">
                <a:latin typeface="+mj-lt"/>
              </a:rPr>
              <a:t>(Driver et </a:t>
            </a:r>
            <a:r>
              <a:rPr lang="it-IT" sz="3000" i="1" dirty="0" err="1">
                <a:latin typeface="+mj-lt"/>
              </a:rPr>
              <a:t>alii</a:t>
            </a:r>
            <a:r>
              <a:rPr lang="it-IT" sz="3000" i="1" dirty="0">
                <a:latin typeface="+mj-lt"/>
              </a:rPr>
              <a:t>, 1994).</a:t>
            </a:r>
          </a:p>
          <a:p>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482571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332656"/>
            <a:ext cx="8229600" cy="4525963"/>
          </a:xfrm>
        </p:spPr>
        <p:txBody>
          <a:bodyPr>
            <a:noAutofit/>
          </a:bodyPr>
          <a:lstStyle/>
          <a:p>
            <a:pPr marL="0" indent="0" algn="just">
              <a:buNone/>
            </a:pPr>
            <a:r>
              <a:rPr lang="it-IT" sz="2800" dirty="0">
                <a:latin typeface="+mj-lt"/>
              </a:rPr>
              <a:t>Le attività </a:t>
            </a:r>
            <a:r>
              <a:rPr lang="it-IT" sz="2800" dirty="0" smtClean="0">
                <a:latin typeface="+mj-lt"/>
              </a:rPr>
              <a:t> </a:t>
            </a:r>
            <a:r>
              <a:rPr lang="it-IT" sz="2800" dirty="0">
                <a:latin typeface="+mj-lt"/>
              </a:rPr>
              <a:t>in particolare permettono di rispettare alcuni principi basilari della didattica e quindi possono favorire i processi di apprendimento in quanto negli allievi determinano </a:t>
            </a:r>
            <a:r>
              <a:rPr lang="it-IT" sz="2800" dirty="0" smtClean="0">
                <a:latin typeface="+mj-lt"/>
              </a:rPr>
              <a:t> </a:t>
            </a:r>
            <a:r>
              <a:rPr lang="it-IT" sz="2800" dirty="0">
                <a:latin typeface="+mj-lt"/>
              </a:rPr>
              <a:t>partecipazione, immersione, inclusione permettendo</a:t>
            </a:r>
            <a:r>
              <a:rPr lang="it-IT" sz="2800" dirty="0" smtClean="0">
                <a:latin typeface="+mj-lt"/>
              </a:rPr>
              <a:t>:</a:t>
            </a:r>
            <a:endParaRPr lang="it-IT" sz="2800" dirty="0">
              <a:latin typeface="+mj-lt"/>
            </a:endParaRPr>
          </a:p>
          <a:p>
            <a:pPr algn="just">
              <a:buFont typeface="Wingdings" panose="05000000000000000000" pitchFamily="2" charset="2"/>
              <a:buChar char="ü"/>
            </a:pPr>
            <a:r>
              <a:rPr lang="it-IT" sz="2800" dirty="0" smtClean="0">
                <a:latin typeface="+mj-lt"/>
              </a:rPr>
              <a:t>gradualità </a:t>
            </a:r>
            <a:r>
              <a:rPr lang="it-IT" sz="2800" dirty="0">
                <a:latin typeface="+mj-lt"/>
              </a:rPr>
              <a:t>dei concetti per facilitare l’apprendimento mediante frazionamento degli obiettivi didattici; </a:t>
            </a:r>
          </a:p>
          <a:p>
            <a:pPr algn="just">
              <a:buFont typeface="Wingdings" panose="05000000000000000000" pitchFamily="2" charset="2"/>
              <a:buChar char="ü"/>
            </a:pPr>
            <a:r>
              <a:rPr lang="it-IT" sz="2800" dirty="0" smtClean="0">
                <a:latin typeface="+mj-lt"/>
              </a:rPr>
              <a:t>l’utilizzo </a:t>
            </a:r>
            <a:r>
              <a:rPr lang="it-IT" sz="2800" dirty="0">
                <a:latin typeface="+mj-lt"/>
              </a:rPr>
              <a:t>di modalità di insegnamento coinvolgenti e rassicuranti attraverso la presentazione di specifiche situazioni; </a:t>
            </a:r>
          </a:p>
          <a:p>
            <a:pPr algn="just">
              <a:buFont typeface="Wingdings" panose="05000000000000000000" pitchFamily="2" charset="2"/>
              <a:buChar char="ü"/>
            </a:pPr>
            <a:r>
              <a:rPr lang="it-IT" sz="2800" dirty="0" smtClean="0">
                <a:latin typeface="+mj-lt"/>
              </a:rPr>
              <a:t>l’appropriarsi </a:t>
            </a:r>
            <a:r>
              <a:rPr lang="it-IT" sz="2800" dirty="0">
                <a:latin typeface="+mj-lt"/>
              </a:rPr>
              <a:t>di concetti a partire dalla soluzione di problemi concreti</a:t>
            </a:r>
          </a:p>
          <a:p>
            <a:endParaRPr lang="it-IT" sz="2800"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42861224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a:t>v</a:t>
            </a:r>
            <a:r>
              <a:rPr lang="it-IT" cap="all" dirty="0" smtClean="0"/>
              <a:t>erso le </a:t>
            </a:r>
            <a:r>
              <a:rPr lang="it-IT" cap="all" dirty="0"/>
              <a:t/>
            </a:r>
            <a:br>
              <a:rPr lang="it-IT" cap="all" dirty="0"/>
            </a:br>
            <a:r>
              <a:rPr lang="it-IT" cap="all" dirty="0" smtClean="0"/>
              <a:t>dimostrazioni matematiche</a:t>
            </a:r>
            <a:endParaRPr lang="it-IT" cap="all" dirty="0"/>
          </a:p>
        </p:txBody>
      </p:sp>
      <p:sp>
        <p:nvSpPr>
          <p:cNvPr id="3" name="Segnaposto contenuto 2"/>
          <p:cNvSpPr>
            <a:spLocks noGrp="1"/>
          </p:cNvSpPr>
          <p:nvPr>
            <p:ph idx="1"/>
          </p:nvPr>
        </p:nvSpPr>
        <p:spPr>
          <a:xfrm>
            <a:off x="457200" y="1600200"/>
            <a:ext cx="8229600" cy="4925144"/>
          </a:xfrm>
        </p:spPr>
        <p:txBody>
          <a:bodyPr>
            <a:normAutofit fontScale="25000" lnSpcReduction="20000"/>
          </a:bodyPr>
          <a:lstStyle/>
          <a:p>
            <a:pPr algn="just">
              <a:buFont typeface="Wingdings" panose="05000000000000000000" pitchFamily="2" charset="2"/>
              <a:buChar char="ü"/>
            </a:pPr>
            <a:r>
              <a:rPr lang="it-IT" sz="9600" i="1" dirty="0" smtClean="0"/>
              <a:t>Manipolare, esplorare, congetturare, verificare</a:t>
            </a:r>
            <a:r>
              <a:rPr lang="it-IT" sz="9600" i="1" dirty="0"/>
              <a:t>, </a:t>
            </a:r>
            <a:r>
              <a:rPr lang="it-IT" sz="9600" i="1" dirty="0" smtClean="0"/>
              <a:t>descrivere e argomentare </a:t>
            </a:r>
            <a:r>
              <a:rPr lang="it-IT" sz="9600" dirty="0"/>
              <a:t>per favorire il passaggio dal concreto, alla sua rappresentazione iconica e simbolica</a:t>
            </a:r>
            <a:r>
              <a:rPr lang="it-IT" sz="9600" dirty="0" smtClean="0"/>
              <a:t>.</a:t>
            </a:r>
          </a:p>
          <a:p>
            <a:pPr algn="just">
              <a:buFont typeface="Wingdings" panose="05000000000000000000" pitchFamily="2" charset="2"/>
              <a:buChar char="ü"/>
            </a:pPr>
            <a:r>
              <a:rPr lang="it-IT" sz="9600" i="1" dirty="0" smtClean="0"/>
              <a:t>Cercare </a:t>
            </a:r>
            <a:r>
              <a:rPr lang="it-IT" sz="9600" i="1" dirty="0"/>
              <a:t>le parole &lt;per dirlo&gt;. </a:t>
            </a:r>
            <a:endParaRPr lang="it-IT" sz="9600" dirty="0" smtClean="0"/>
          </a:p>
          <a:p>
            <a:pPr marL="0" indent="0" algn="just">
              <a:buNone/>
            </a:pPr>
            <a:r>
              <a:rPr lang="it-IT" sz="9600" dirty="0"/>
              <a:t>Accogliere i diversi modi per comprendersi favorisce  un clima sereno e collaborativo che permette di scoprire i limiti e le contraddizioni del linguaggio comune, i vantaggi e le potenzialità del linguaggio formale</a:t>
            </a:r>
            <a:r>
              <a:rPr lang="it-IT" sz="9600" dirty="0" smtClean="0"/>
              <a:t>.</a:t>
            </a:r>
          </a:p>
          <a:p>
            <a:pPr algn="just">
              <a:buFont typeface="Wingdings" panose="05000000000000000000" pitchFamily="2" charset="2"/>
              <a:buChar char="ü"/>
            </a:pPr>
            <a:r>
              <a:rPr lang="it-IT" sz="9600" i="1" dirty="0" smtClean="0"/>
              <a:t>Giocare  </a:t>
            </a:r>
            <a:r>
              <a:rPr lang="it-IT" sz="9600" dirty="0"/>
              <a:t>senza trascurare di far cogliere l'aspetto matematico che si cela dietro le strategie </a:t>
            </a:r>
            <a:r>
              <a:rPr lang="it-IT" sz="9600" dirty="0" smtClean="0"/>
              <a:t>vincenti</a:t>
            </a:r>
            <a:r>
              <a:rPr lang="it-IT" sz="9600" i="1" dirty="0"/>
              <a:t> </a:t>
            </a:r>
            <a:r>
              <a:rPr lang="it-IT" sz="9600" i="1" dirty="0" smtClean="0"/>
              <a:t>.</a:t>
            </a:r>
          </a:p>
          <a:p>
            <a:pPr algn="just">
              <a:buFont typeface="Wingdings" panose="05000000000000000000" pitchFamily="2" charset="2"/>
              <a:buChar char="ü"/>
            </a:pPr>
            <a:r>
              <a:rPr lang="it-IT" sz="9600" i="1" dirty="0" smtClean="0"/>
              <a:t>Avvalersi </a:t>
            </a:r>
            <a:r>
              <a:rPr lang="it-IT" sz="9600" i="1" dirty="0"/>
              <a:t>della storia della matematica </a:t>
            </a:r>
            <a:r>
              <a:rPr lang="it-IT" sz="9600" dirty="0"/>
              <a:t>per far comprendere che la conoscenza è un patrimonio di tutti e gli oggetti matematici hanno radici lontane nel tempo e nello </a:t>
            </a:r>
            <a:r>
              <a:rPr lang="it-IT" sz="9600" dirty="0" smtClean="0"/>
              <a:t>spazio</a:t>
            </a:r>
          </a:p>
          <a:p>
            <a:pPr algn="just">
              <a:buFont typeface="Wingdings" panose="05000000000000000000" pitchFamily="2" charset="2"/>
              <a:buChar char="ü"/>
            </a:pPr>
            <a:r>
              <a:rPr lang="it-IT" sz="9600" i="1" dirty="0" smtClean="0"/>
              <a:t>Ricorso </a:t>
            </a:r>
            <a:r>
              <a:rPr lang="it-IT" sz="9600" i="1" dirty="0"/>
              <a:t>continuo al tutoraggio</a:t>
            </a:r>
            <a:endParaRPr lang="it-IT" sz="9600" dirty="0" smtClean="0"/>
          </a:p>
          <a:p>
            <a:pPr marL="0" indent="0">
              <a:buNone/>
            </a:pPr>
            <a:endParaRPr lang="it-IT" sz="9600" dirty="0" smtClean="0"/>
          </a:p>
          <a:p>
            <a:pPr marL="0" indent="0">
              <a:buNone/>
            </a:pPr>
            <a:endParaRPr lang="it-IT" dirty="0" smtClean="0"/>
          </a:p>
          <a:p>
            <a:pPr marL="0" indent="0">
              <a:buNone/>
            </a:pPr>
            <a:endParaRPr lang="it-IT" dirty="0"/>
          </a:p>
          <a:p>
            <a:endParaRPr lang="it-IT" dirty="0"/>
          </a:p>
          <a:p>
            <a:pPr>
              <a:buNone/>
            </a:pPr>
            <a:endParaRPr lang="it-IT" dirty="0"/>
          </a:p>
          <a:p>
            <a:r>
              <a:rPr lang="it-IT" dirty="0"/>
              <a:t>Attività didattiche</a:t>
            </a:r>
          </a:p>
          <a:p>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795843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a:xfrm>
            <a:off x="467544" y="274638"/>
            <a:ext cx="8280920" cy="1570186"/>
          </a:xfrm>
        </p:spPr>
        <p:txBody>
          <a:bodyPr>
            <a:normAutofit/>
          </a:bodyPr>
          <a:lstStyle/>
          <a:p>
            <a:r>
              <a:rPr lang="it-IT" sz="3200" b="1" cap="all" dirty="0"/>
              <a:t>Alcune semplici esperienze geometriche con la piegatura della carta</a:t>
            </a:r>
            <a:endParaRPr lang="it-IT" sz="3200" cap="all" dirty="0"/>
          </a:p>
        </p:txBody>
      </p:sp>
      <p:sp>
        <p:nvSpPr>
          <p:cNvPr id="10" name="Segnaposto contenuto 9"/>
          <p:cNvSpPr>
            <a:spLocks noGrp="1"/>
          </p:cNvSpPr>
          <p:nvPr>
            <p:ph idx="1"/>
          </p:nvPr>
        </p:nvSpPr>
        <p:spPr>
          <a:xfrm>
            <a:off x="467544" y="1916832"/>
            <a:ext cx="8229600" cy="4525963"/>
          </a:xfrm>
        </p:spPr>
        <p:txBody>
          <a:bodyPr/>
          <a:lstStyle/>
          <a:p>
            <a:pPr marL="0" indent="0">
              <a:buNone/>
            </a:pPr>
            <a:r>
              <a:rPr lang="it-IT" dirty="0">
                <a:latin typeface="Times New Roman" panose="02020603050405020304" pitchFamily="18" charset="0"/>
                <a:cs typeface="Times New Roman" panose="02020603050405020304" pitchFamily="18" charset="0"/>
              </a:rPr>
              <a:t>Si utilizza la piegatura della </a:t>
            </a:r>
            <a:r>
              <a:rPr lang="it-IT" dirty="0" smtClean="0">
                <a:latin typeface="Times New Roman" panose="02020603050405020304" pitchFamily="18" charset="0"/>
                <a:cs typeface="Times New Roman" panose="02020603050405020304" pitchFamily="18" charset="0"/>
              </a:rPr>
              <a:t>carta (</a:t>
            </a:r>
            <a:r>
              <a:rPr lang="it-IT" dirty="0">
                <a:latin typeface="Times New Roman" panose="02020603050405020304" pitchFamily="18" charset="0"/>
                <a:cs typeface="Times New Roman" panose="02020603050405020304" pitchFamily="18" charset="0"/>
              </a:rPr>
              <a:t>origami) per esplorare costruzioni geometriche e proprietà rilevanti relative a figure piane come  triangoli e quadrilateri </a:t>
            </a:r>
            <a:r>
              <a:rPr lang="it-IT" dirty="0" smtClean="0">
                <a:latin typeface="Times New Roman" panose="02020603050405020304" pitchFamily="18" charset="0"/>
                <a:cs typeface="Times New Roman" panose="02020603050405020304" pitchFamily="18" charset="0"/>
              </a:rPr>
              <a:t>notevoli </a:t>
            </a:r>
            <a:r>
              <a:rPr lang="it-IT" dirty="0">
                <a:latin typeface="Times New Roman" panose="02020603050405020304" pitchFamily="18" charset="0"/>
                <a:cs typeface="Times New Roman" panose="02020603050405020304" pitchFamily="18" charset="0"/>
              </a:rPr>
              <a:t>e intuire relazioni algebriche.</a:t>
            </a:r>
          </a:p>
          <a:p>
            <a:pPr marL="0" indent="0">
              <a:buNone/>
            </a:pPr>
            <a:r>
              <a:rPr lang="it-IT" dirty="0">
                <a:latin typeface="Times New Roman" panose="02020603050405020304" pitchFamily="18" charset="0"/>
                <a:cs typeface="Times New Roman" panose="02020603050405020304" pitchFamily="18" charset="0"/>
              </a:rPr>
              <a:t> La </a:t>
            </a:r>
            <a:r>
              <a:rPr lang="it-IT" dirty="0" smtClean="0">
                <a:latin typeface="Times New Roman" panose="02020603050405020304" pitchFamily="18" charset="0"/>
                <a:cs typeface="Times New Roman" panose="02020603050405020304" pitchFamily="18" charset="0"/>
              </a:rPr>
              <a:t>conversazione di oggi </a:t>
            </a:r>
            <a:r>
              <a:rPr lang="it-IT" dirty="0">
                <a:latin typeface="Times New Roman" panose="02020603050405020304" pitchFamily="18" charset="0"/>
                <a:cs typeface="Times New Roman" panose="02020603050405020304" pitchFamily="18" charset="0"/>
              </a:rPr>
              <a:t>offre la proposta di un approfondimento teorico e la creazione di attività </a:t>
            </a:r>
            <a:r>
              <a:rPr lang="it-IT" dirty="0" smtClean="0">
                <a:latin typeface="Times New Roman" panose="02020603050405020304" pitchFamily="18" charset="0"/>
                <a:cs typeface="Times New Roman" panose="02020603050405020304" pitchFamily="18" charset="0"/>
              </a:rPr>
              <a:t>e di </a:t>
            </a:r>
            <a:r>
              <a:rPr lang="it-IT" dirty="0">
                <a:latin typeface="Times New Roman" panose="02020603050405020304" pitchFamily="18" charset="0"/>
                <a:cs typeface="Times New Roman" panose="02020603050405020304" pitchFamily="18" charset="0"/>
              </a:rPr>
              <a:t>materiali utilizzabili in </a:t>
            </a:r>
            <a:r>
              <a:rPr lang="it-IT" dirty="0" smtClean="0">
                <a:latin typeface="Times New Roman" panose="02020603050405020304" pitchFamily="18" charset="0"/>
                <a:cs typeface="Times New Roman" panose="02020603050405020304" pitchFamily="18" charset="0"/>
              </a:rPr>
              <a:t>classe.</a:t>
            </a:r>
            <a:endParaRPr lang="it-IT" dirty="0">
              <a:latin typeface="Times New Roman" panose="02020603050405020304" pitchFamily="18" charset="0"/>
              <a:cs typeface="Times New Roman" panose="02020603050405020304" pitchFamily="18" charset="0"/>
            </a:endParaRP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800262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404664"/>
            <a:ext cx="8229600" cy="5289451"/>
          </a:xfrm>
        </p:spPr>
        <p:txBody>
          <a:bodyPr>
            <a:noAutofit/>
          </a:bodyPr>
          <a:lstStyle/>
          <a:p>
            <a:pPr marL="0" indent="0" algn="just">
              <a:buNone/>
            </a:pPr>
            <a:r>
              <a:rPr lang="it-IT" sz="2600" dirty="0" smtClean="0">
                <a:latin typeface="Calibri" panose="020F0502020204030204" pitchFamily="34" charset="0"/>
              </a:rPr>
              <a:t>Richiamiamo alcune costruzioni relative ai concetti </a:t>
            </a:r>
            <a:r>
              <a:rPr lang="it-IT" sz="2600" dirty="0" smtClean="0">
                <a:latin typeface="Calibri" panose="020F0502020204030204" pitchFamily="34" charset="0"/>
              </a:rPr>
              <a:t>di retta </a:t>
            </a:r>
            <a:r>
              <a:rPr lang="it-IT" sz="2600" dirty="0">
                <a:latin typeface="Calibri" panose="020F0502020204030204" pitchFamily="34" charset="0"/>
              </a:rPr>
              <a:t>per due punti, rette incidenti, punto medio, angolo e bisezione, retta per un punto perpendicolare ad una retta data; costruzione di un triangolo e costruzione delle </a:t>
            </a:r>
            <a:r>
              <a:rPr lang="it-IT" sz="2600" dirty="0" err="1">
                <a:latin typeface="Calibri" panose="020F0502020204030204" pitchFamily="34" charset="0"/>
              </a:rPr>
              <a:t>bisetrici</a:t>
            </a:r>
            <a:r>
              <a:rPr lang="it-IT" sz="2600" dirty="0">
                <a:latin typeface="Calibri" panose="020F0502020204030204" pitchFamily="34" charset="0"/>
              </a:rPr>
              <a:t>(incentro</a:t>
            </a:r>
            <a:r>
              <a:rPr lang="it-IT" sz="2600" dirty="0" smtClean="0">
                <a:latin typeface="Calibri" panose="020F0502020204030204" pitchFamily="34" charset="0"/>
              </a:rPr>
              <a:t>),mediane(baricentro</a:t>
            </a:r>
            <a:r>
              <a:rPr lang="it-IT" sz="2600" dirty="0">
                <a:latin typeface="Calibri" panose="020F0502020204030204" pitchFamily="34" charset="0"/>
              </a:rPr>
              <a:t>), </a:t>
            </a:r>
            <a:r>
              <a:rPr lang="it-IT" sz="2600" dirty="0" smtClean="0">
                <a:latin typeface="Calibri" panose="020F0502020204030204" pitchFamily="34" charset="0"/>
              </a:rPr>
              <a:t>assi(circocentro)per soffermarci sulla costruzione con la piegatura della carta del triangolo equilatero.</a:t>
            </a:r>
          </a:p>
          <a:p>
            <a:pPr marL="0" indent="0" algn="just">
              <a:buNone/>
            </a:pPr>
            <a:r>
              <a:rPr lang="it-IT" sz="2600" dirty="0" smtClean="0">
                <a:latin typeface="Calibri" panose="020F0502020204030204" pitchFamily="34" charset="0"/>
              </a:rPr>
              <a:t>In primo luogo si procede alla verifica sperimentale e quindi alla dimostrazione che in effetti si è costruito un triangolo equilatero.</a:t>
            </a:r>
          </a:p>
          <a:p>
            <a:pPr marL="0" indent="0" algn="just">
              <a:buNone/>
            </a:pPr>
            <a:r>
              <a:rPr lang="it-IT" sz="2600" dirty="0" smtClean="0">
                <a:latin typeface="Calibri" panose="020F0502020204030204" pitchFamily="34" charset="0"/>
              </a:rPr>
              <a:t>Si scoprono quindi le principali proprietà utilizzando la verifica quindi passiamo alla dimostrazione euclidea con riga e compasso</a:t>
            </a:r>
            <a:r>
              <a:rPr lang="it-IT" sz="2600" dirty="0" smtClean="0">
                <a:latin typeface="Calibri" panose="020F0502020204030204" pitchFamily="34" charset="0"/>
              </a:rPr>
              <a:t>.); </a:t>
            </a:r>
            <a:r>
              <a:rPr lang="it-IT" sz="2600" dirty="0">
                <a:latin typeface="Calibri" panose="020F0502020204030204" pitchFamily="34" charset="0"/>
              </a:rPr>
              <a:t>vengono svolti inoltre alcuni temi notevoli quali </a:t>
            </a:r>
            <a:r>
              <a:rPr lang="it-IT" sz="2600" dirty="0" smtClean="0">
                <a:latin typeface="Calibri" panose="020F0502020204030204" pitchFamily="34" charset="0"/>
              </a:rPr>
              <a:t>l’uguaglianza, la scomponibilità , </a:t>
            </a:r>
            <a:r>
              <a:rPr lang="it-IT" sz="2600" dirty="0">
                <a:latin typeface="Calibri" panose="020F0502020204030204" pitchFamily="34" charset="0"/>
              </a:rPr>
              <a:t>la simmetria assiale e centrale per triangoli </a:t>
            </a: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604472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71476" y="1437184"/>
            <a:ext cx="8229600" cy="4525963"/>
          </a:xfrm>
        </p:spPr>
        <p:txBody>
          <a:bodyPr>
            <a:noAutofit/>
          </a:bodyPr>
          <a:lstStyle/>
          <a:p>
            <a:pPr marL="0" indent="0" algn="just">
              <a:spcAft>
                <a:spcPts val="0"/>
              </a:spcAft>
              <a:buNone/>
            </a:pPr>
            <a:r>
              <a:rPr lang="it-IT" sz="2800" dirty="0">
                <a:solidFill>
                  <a:srgbClr val="000000"/>
                </a:solidFill>
                <a:latin typeface="Calibri" panose="020F0502020204030204" pitchFamily="34" charset="0"/>
                <a:ea typeface="Times New Roman"/>
              </a:rPr>
              <a:t> La conoscenza deve cominciare attraverso i </a:t>
            </a:r>
            <a:r>
              <a:rPr lang="it-IT" sz="2800" dirty="0" smtClean="0">
                <a:solidFill>
                  <a:srgbClr val="000000"/>
                </a:solidFill>
                <a:latin typeface="Calibri" panose="020F0502020204030204" pitchFamily="34" charset="0"/>
                <a:ea typeface="Times New Roman"/>
              </a:rPr>
              <a:t>sensi:</a:t>
            </a:r>
            <a:r>
              <a:rPr lang="it-IT" sz="2800" dirty="0">
                <a:latin typeface="Calibri" panose="020F0502020204030204" pitchFamily="34" charset="0"/>
                <a:ea typeface="Times New Roman"/>
              </a:rPr>
              <a:t> </a:t>
            </a:r>
            <a:r>
              <a:rPr lang="it-IT" sz="2800" dirty="0" smtClean="0">
                <a:solidFill>
                  <a:srgbClr val="000000"/>
                </a:solidFill>
                <a:latin typeface="Calibri" panose="020F0502020204030204" pitchFamily="34" charset="0"/>
                <a:ea typeface="Times New Roman"/>
              </a:rPr>
              <a:t>perché </a:t>
            </a:r>
            <a:r>
              <a:rPr lang="it-IT" sz="2800" dirty="0">
                <a:solidFill>
                  <a:srgbClr val="000000"/>
                </a:solidFill>
                <a:latin typeface="Calibri" panose="020F0502020204030204" pitchFamily="34" charset="0"/>
                <a:ea typeface="Times New Roman"/>
              </a:rPr>
              <a:t>dunque iniziare con un'esposizione </a:t>
            </a:r>
            <a:r>
              <a:rPr lang="it-IT" sz="2800" dirty="0" smtClean="0">
                <a:solidFill>
                  <a:srgbClr val="000000"/>
                </a:solidFill>
                <a:latin typeface="Calibri" panose="020F0502020204030204" pitchFamily="34" charset="0"/>
                <a:ea typeface="Times New Roman"/>
              </a:rPr>
              <a:t>verbale</a:t>
            </a:r>
            <a:r>
              <a:rPr lang="it-IT" sz="2800" dirty="0">
                <a:latin typeface="Calibri" panose="020F0502020204030204" pitchFamily="34" charset="0"/>
                <a:ea typeface="Times New Roman"/>
              </a:rPr>
              <a:t> </a:t>
            </a:r>
            <a:r>
              <a:rPr lang="it-IT" sz="2800" dirty="0" smtClean="0">
                <a:solidFill>
                  <a:srgbClr val="000000"/>
                </a:solidFill>
                <a:latin typeface="Calibri" panose="020F0502020204030204" pitchFamily="34" charset="0"/>
                <a:ea typeface="Times New Roman"/>
              </a:rPr>
              <a:t>delle </a:t>
            </a:r>
            <a:r>
              <a:rPr lang="it-IT" sz="2800" dirty="0">
                <a:solidFill>
                  <a:srgbClr val="000000"/>
                </a:solidFill>
                <a:latin typeface="Calibri" panose="020F0502020204030204" pitchFamily="34" charset="0"/>
                <a:ea typeface="Times New Roman"/>
              </a:rPr>
              <a:t>cose e non con un'osservazione reale </a:t>
            </a:r>
            <a:r>
              <a:rPr lang="it-IT" sz="2800" dirty="0" smtClean="0">
                <a:solidFill>
                  <a:srgbClr val="000000"/>
                </a:solidFill>
                <a:latin typeface="Calibri" panose="020F0502020204030204" pitchFamily="34" charset="0"/>
                <a:ea typeface="Times New Roman"/>
              </a:rPr>
              <a:t>di </a:t>
            </a:r>
            <a:r>
              <a:rPr lang="it-IT" sz="2800" dirty="0">
                <a:solidFill>
                  <a:srgbClr val="000000"/>
                </a:solidFill>
                <a:latin typeface="Calibri" panose="020F0502020204030204" pitchFamily="34" charset="0"/>
                <a:ea typeface="Times New Roman"/>
              </a:rPr>
              <a:t>queste cose? (</a:t>
            </a:r>
            <a:r>
              <a:rPr lang="it-IT" sz="2800" dirty="0" smtClean="0">
                <a:solidFill>
                  <a:srgbClr val="000000"/>
                </a:solidFill>
                <a:latin typeface="Calibri" panose="020F0502020204030204" pitchFamily="34" charset="0"/>
                <a:ea typeface="Times New Roman"/>
              </a:rPr>
              <a:t>J. </a:t>
            </a:r>
            <a:r>
              <a:rPr lang="it-IT" sz="2800" dirty="0" err="1" smtClean="0">
                <a:solidFill>
                  <a:srgbClr val="000000"/>
                </a:solidFill>
                <a:latin typeface="Calibri" panose="020F0502020204030204" pitchFamily="34" charset="0"/>
                <a:ea typeface="Times New Roman"/>
              </a:rPr>
              <a:t>Comenius</a:t>
            </a:r>
            <a:r>
              <a:rPr lang="it-IT" sz="2800" dirty="0" smtClean="0">
                <a:solidFill>
                  <a:srgbClr val="000000"/>
                </a:solidFill>
                <a:latin typeface="Calibri" panose="020F0502020204030204" pitchFamily="34" charset="0"/>
                <a:ea typeface="Times New Roman"/>
              </a:rPr>
              <a:t>)</a:t>
            </a:r>
          </a:p>
          <a:p>
            <a:pPr marL="0" indent="0" algn="r">
              <a:spcAft>
                <a:spcPts val="0"/>
              </a:spcAft>
              <a:buNone/>
            </a:pPr>
            <a:r>
              <a:rPr lang="it-IT" dirty="0">
                <a:solidFill>
                  <a:srgbClr val="000000"/>
                </a:solidFill>
                <a:latin typeface="Times New Roman"/>
                <a:ea typeface="Times New Roman"/>
              </a:rPr>
              <a:t>    </a:t>
            </a:r>
            <a:endParaRPr lang="it-IT" sz="3200" dirty="0">
              <a:latin typeface="Times New Roman"/>
              <a:ea typeface="Times New Roman"/>
            </a:endParaRPr>
          </a:p>
          <a:p>
            <a:pPr marL="0" indent="0" algn="r">
              <a:buNone/>
            </a:pPr>
            <a:r>
              <a:rPr lang="it-IT" sz="2800" dirty="0" smtClean="0">
                <a:cs typeface="Times New Roman" panose="02020603050405020304" pitchFamily="18" charset="0"/>
              </a:rPr>
              <a:t>La </a:t>
            </a:r>
            <a:r>
              <a:rPr lang="it-IT" sz="2800" dirty="0">
                <a:cs typeface="Times New Roman" panose="02020603050405020304" pitchFamily="18" charset="0"/>
              </a:rPr>
              <a:t>mente non è un vaso da riempire. </a:t>
            </a:r>
          </a:p>
          <a:p>
            <a:pPr marL="0" indent="0" algn="r">
              <a:buNone/>
            </a:pPr>
            <a:r>
              <a:rPr lang="it-IT" sz="2800" dirty="0">
                <a:cs typeface="Times New Roman" panose="02020603050405020304" pitchFamily="18" charset="0"/>
              </a:rPr>
              <a:t>È un fuoco da accendere</a:t>
            </a:r>
            <a:r>
              <a:rPr lang="it-IT" sz="2800" dirty="0"/>
              <a:t>. </a:t>
            </a:r>
            <a:br>
              <a:rPr lang="it-IT" sz="2800" dirty="0"/>
            </a:br>
            <a:r>
              <a:rPr lang="it-IT" sz="2800" dirty="0"/>
              <a:t>(Plutarco)</a:t>
            </a:r>
          </a:p>
          <a:p>
            <a:pPr marL="0" indent="0" algn="ctr">
              <a:lnSpc>
                <a:spcPct val="115000"/>
              </a:lnSpc>
              <a:spcAft>
                <a:spcPts val="1000"/>
              </a:spcAft>
              <a:buNone/>
            </a:pPr>
            <a:r>
              <a:rPr lang="it-IT" sz="2800" dirty="0">
                <a:ea typeface="Calibri"/>
                <a:cs typeface="Times New Roman"/>
              </a:rPr>
              <a:t> </a:t>
            </a:r>
          </a:p>
          <a:p>
            <a:endParaRPr lang="it-IT" dirty="0"/>
          </a:p>
        </p:txBody>
      </p:sp>
      <p:sp>
        <p:nvSpPr>
          <p:cNvPr id="5" name="Segnaposto piè di pagina 4"/>
          <p:cNvSpPr>
            <a:spLocks noGrp="1"/>
          </p:cNvSpPr>
          <p:nvPr>
            <p:ph type="ftr" sz="quarter" idx="11"/>
          </p:nvPr>
        </p:nvSpPr>
        <p:spPr/>
        <p:txBody>
          <a:bodyPr/>
          <a:lstStyle/>
          <a:p>
            <a:r>
              <a:rPr lang="it-IT" smtClean="0"/>
              <a:t>Dipartimento di matematica e informatica, Università di Ferrara</a:t>
            </a:r>
            <a:endParaRPr lang="it-IT"/>
          </a:p>
        </p:txBody>
      </p:sp>
      <p:pic>
        <p:nvPicPr>
          <p:cNvPr id="4" name="Picture 15" descr="j0287329[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36090" y="188640"/>
            <a:ext cx="664986" cy="124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36" y="3661301"/>
            <a:ext cx="1656183" cy="1327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231" y="4528404"/>
            <a:ext cx="1365250"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40" y="4797152"/>
            <a:ext cx="1334674" cy="1289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1330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cap="all" dirty="0" smtClean="0"/>
              <a:t>Costruzione del triangolo equilatero partendo da un rettangolo*</a:t>
            </a:r>
            <a:endParaRPr lang="it-IT" sz="3200" cap="all" dirty="0"/>
          </a:p>
        </p:txBody>
      </p:sp>
      <p:sp>
        <p:nvSpPr>
          <p:cNvPr id="4" name="Segnaposto piè di pagina 3"/>
          <p:cNvSpPr>
            <a:spLocks noGrp="1"/>
          </p:cNvSpPr>
          <p:nvPr>
            <p:ph type="ftr" sz="quarter" idx="11"/>
          </p:nvPr>
        </p:nvSpPr>
        <p:spPr/>
        <p:txBody>
          <a:bodyPr/>
          <a:lstStyle/>
          <a:p>
            <a:r>
              <a:rPr lang="it-IT" dirty="0" smtClean="0"/>
              <a:t>Dipartimento di matematica e informatica, Università di Ferrara</a:t>
            </a:r>
            <a:endParaRPr lang="it-IT"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988840"/>
            <a:ext cx="8229600" cy="444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5940152" y="5518973"/>
            <a:ext cx="2987824" cy="646331"/>
          </a:xfrm>
          <a:prstGeom prst="rect">
            <a:avLst/>
          </a:prstGeom>
          <a:noFill/>
        </p:spPr>
        <p:txBody>
          <a:bodyPr wrap="square" rtlCol="0">
            <a:spAutoFit/>
          </a:bodyPr>
          <a:lstStyle/>
          <a:p>
            <a:r>
              <a:rPr lang="it-IT" dirty="0" smtClean="0"/>
              <a:t>* Vedi i percorsi didattici di</a:t>
            </a:r>
          </a:p>
          <a:p>
            <a:r>
              <a:rPr lang="it-IT" b="1" i="1" dirty="0" smtClean="0"/>
              <a:t>     Matematica insieme</a:t>
            </a:r>
            <a:endParaRPr lang="it-IT" b="1" i="1" dirty="0"/>
          </a:p>
        </p:txBody>
      </p:sp>
    </p:spTree>
    <p:extLst>
      <p:ext uri="{BB962C8B-B14F-4D97-AF65-F5344CB8AC3E}">
        <p14:creationId xmlns:p14="http://schemas.microsoft.com/office/powerpoint/2010/main" val="2169540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nSpc>
                <a:spcPct val="115000"/>
              </a:lnSpc>
              <a:spcAft>
                <a:spcPts val="1000"/>
              </a:spcAft>
            </a:pPr>
            <a:r>
              <a:rPr lang="it-IT" cap="all" dirty="0" smtClean="0">
                <a:ea typeface="Calibri"/>
                <a:cs typeface="Times New Roman"/>
              </a:rPr>
              <a:t>Dimostrazione</a:t>
            </a:r>
            <a:endParaRPr lang="it-IT" cap="all" dirty="0">
              <a:ea typeface="Calibri"/>
              <a:cs typeface="Times New Roman"/>
            </a:endParaRPr>
          </a:p>
        </p:txBody>
      </p:sp>
      <p:sp>
        <p:nvSpPr>
          <p:cNvPr id="3" name="Segnaposto contenuto 2"/>
          <p:cNvSpPr>
            <a:spLocks noGrp="1"/>
          </p:cNvSpPr>
          <p:nvPr>
            <p:ph idx="1"/>
          </p:nvPr>
        </p:nvSpPr>
        <p:spPr/>
        <p:txBody>
          <a:bodyPr>
            <a:normAutofit fontScale="85000" lnSpcReduction="10000"/>
          </a:bodyPr>
          <a:lstStyle/>
          <a:p>
            <a:pPr algn="just">
              <a:lnSpc>
                <a:spcPct val="115000"/>
              </a:lnSpc>
              <a:spcAft>
                <a:spcPts val="1000"/>
              </a:spcAft>
            </a:pPr>
            <a:r>
              <a:rPr lang="it-IT" dirty="0" smtClean="0">
                <a:ea typeface="Calibri"/>
                <a:cs typeface="Times New Roman"/>
              </a:rPr>
              <a:t>H </a:t>
            </a:r>
            <a:r>
              <a:rPr lang="it-IT" dirty="0">
                <a:ea typeface="Calibri"/>
                <a:cs typeface="Times New Roman"/>
              </a:rPr>
              <a:t>è punto medio del lato EF essendo per il teorema di Talete H il corrispondente del punto medio del segmento FF’. Ne segue che AH oltre che altezza è anche mediana del triangolo AEF. </a:t>
            </a:r>
          </a:p>
          <a:p>
            <a:pPr algn="just">
              <a:lnSpc>
                <a:spcPct val="115000"/>
              </a:lnSpc>
              <a:spcAft>
                <a:spcPts val="1000"/>
              </a:spcAft>
            </a:pPr>
            <a:r>
              <a:rPr lang="it-IT" dirty="0">
                <a:ea typeface="Calibri"/>
                <a:cs typeface="Times New Roman"/>
              </a:rPr>
              <a:t>Tale triangolo risulta perciò isoscele e </a:t>
            </a:r>
            <a:r>
              <a:rPr lang="it-IT" dirty="0" smtClean="0">
                <a:ea typeface="Calibri"/>
                <a:cs typeface="Times New Roman"/>
              </a:rPr>
              <a:t>la retta </a:t>
            </a:r>
            <a:r>
              <a:rPr lang="it-IT" dirty="0">
                <a:ea typeface="Calibri"/>
                <a:cs typeface="Times New Roman"/>
              </a:rPr>
              <a:t>AH è </a:t>
            </a:r>
            <a:r>
              <a:rPr lang="it-IT" dirty="0" smtClean="0">
                <a:ea typeface="Calibri"/>
                <a:cs typeface="Times New Roman"/>
              </a:rPr>
              <a:t>bisettrice </a:t>
            </a:r>
            <a:r>
              <a:rPr lang="it-IT" dirty="0">
                <a:ea typeface="Calibri"/>
                <a:cs typeface="Times New Roman"/>
              </a:rPr>
              <a:t>dell’angolo EAF. </a:t>
            </a:r>
          </a:p>
          <a:p>
            <a:pPr algn="just">
              <a:lnSpc>
                <a:spcPct val="115000"/>
              </a:lnSpc>
              <a:spcAft>
                <a:spcPts val="1000"/>
              </a:spcAft>
            </a:pPr>
            <a:r>
              <a:rPr lang="it-IT" dirty="0">
                <a:ea typeface="Calibri"/>
                <a:cs typeface="Times New Roman"/>
              </a:rPr>
              <a:t>L’angolo in A retto è perciò trisecato  dalle rette AH e AE: l’angolo EAF vale perciò 60° gradi . Ne consegue che il triangolo AEF è equiangolo quindi equilatero.</a:t>
            </a: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35019017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COSTRUZIONE DI UN TRIANGOLO EQUILATERO PARTENDO DA UN QUADRATO</a:t>
            </a:r>
            <a:endParaRPr lang="it-IT" sz="3200"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2052"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3341" y="1600200"/>
            <a:ext cx="475731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9172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33398"/>
            <a:ext cx="8229600" cy="1143000"/>
          </a:xfrm>
        </p:spPr>
        <p:txBody>
          <a:bodyPr/>
          <a:lstStyle/>
          <a:p>
            <a:r>
              <a:rPr lang="it-IT" cap="all" dirty="0" smtClean="0"/>
              <a:t>Dimostrazione</a:t>
            </a:r>
            <a:endParaRPr lang="it-IT" cap="all" dirty="0"/>
          </a:p>
        </p:txBody>
      </p:sp>
      <p:sp>
        <p:nvSpPr>
          <p:cNvPr id="3" name="Segnaposto contenuto 2"/>
          <p:cNvSpPr>
            <a:spLocks noGrp="1"/>
          </p:cNvSpPr>
          <p:nvPr>
            <p:ph idx="1"/>
          </p:nvPr>
        </p:nvSpPr>
        <p:spPr>
          <a:xfrm>
            <a:off x="539552" y="1196752"/>
            <a:ext cx="8229600" cy="4896544"/>
          </a:xfrm>
        </p:spPr>
        <p:txBody>
          <a:bodyPr>
            <a:noAutofit/>
          </a:bodyPr>
          <a:lstStyle/>
          <a:p>
            <a:pPr algn="just"/>
            <a:r>
              <a:rPr lang="it-IT" sz="2400" dirty="0"/>
              <a:t>Tesi</a:t>
            </a:r>
            <a:r>
              <a:rPr lang="it-IT" sz="2400" dirty="0" smtClean="0"/>
              <a:t>: il </a:t>
            </a:r>
            <a:r>
              <a:rPr lang="it-IT" sz="2400" dirty="0"/>
              <a:t>triangolo C'CB è equilatero.</a:t>
            </a:r>
          </a:p>
          <a:p>
            <a:pPr marL="0" indent="0" algn="just">
              <a:buNone/>
            </a:pPr>
            <a:r>
              <a:rPr lang="it-IT" sz="2400" dirty="0"/>
              <a:t>C'B è uguale a CB per costruzione,</a:t>
            </a:r>
          </a:p>
          <a:p>
            <a:pPr marL="0" indent="0" algn="just">
              <a:buNone/>
            </a:pPr>
            <a:r>
              <a:rPr lang="it-IT" sz="2400" dirty="0" smtClean="0"/>
              <a:t>inoltre </a:t>
            </a:r>
            <a:r>
              <a:rPr lang="it-IT" sz="2400" dirty="0"/>
              <a:t>C'C è uguale a C'B </a:t>
            </a:r>
            <a:r>
              <a:rPr lang="it-IT" sz="2400" dirty="0" err="1"/>
              <a:t>perchè</a:t>
            </a:r>
            <a:r>
              <a:rPr lang="it-IT" sz="2400" dirty="0"/>
              <a:t> C'K è mediana e altezza essendo C'K asse mediano del quadrato.</a:t>
            </a:r>
          </a:p>
          <a:p>
            <a:pPr marL="0" indent="0" algn="just">
              <a:buNone/>
            </a:pPr>
            <a:r>
              <a:rPr lang="it-IT" sz="2400" dirty="0"/>
              <a:t>Ne consegue che l'angolo in B è trisecato e l'angolo RBA è di </a:t>
            </a:r>
            <a:r>
              <a:rPr lang="it-IT" sz="2400" dirty="0" smtClean="0"/>
              <a:t>60° . Procedendo </a:t>
            </a:r>
            <a:r>
              <a:rPr lang="it-IT" sz="2400" dirty="0"/>
              <a:t>in modo analogo tenendo fisso A  si completa la costruzione del triangolo equilatero di lato AB</a:t>
            </a:r>
            <a:r>
              <a:rPr lang="it-IT" sz="2400" dirty="0" smtClean="0"/>
              <a:t>.</a:t>
            </a:r>
            <a:endParaRPr lang="it-IT" sz="2400" dirty="0"/>
          </a:p>
          <a:p>
            <a:pPr marL="0" indent="0" algn="just">
              <a:buNone/>
            </a:pPr>
            <a:r>
              <a:rPr lang="it-IT" sz="2400" u="sng" dirty="0"/>
              <a:t>NOTA</a:t>
            </a:r>
            <a:r>
              <a:rPr lang="it-IT" sz="2400" dirty="0" smtClean="0"/>
              <a:t>: C</a:t>
            </a:r>
            <a:r>
              <a:rPr lang="it-IT" sz="2400" dirty="0"/>
              <a:t>' si ottiene con riga e compasso come intersezione tra l'asse mediano e la circonferenza di centro </a:t>
            </a:r>
            <a:r>
              <a:rPr lang="it-IT" sz="2400" dirty="0" smtClean="0"/>
              <a:t>B e  </a:t>
            </a:r>
            <a:r>
              <a:rPr lang="it-IT" sz="2400" dirty="0"/>
              <a:t>raggio BC.</a:t>
            </a:r>
          </a:p>
          <a:p>
            <a:pPr marL="0" indent="0" algn="just">
              <a:buNone/>
            </a:pPr>
            <a:r>
              <a:rPr lang="it-IT" sz="2400" dirty="0"/>
              <a:t>R è punto della </a:t>
            </a:r>
            <a:r>
              <a:rPr lang="it-IT" sz="2400" dirty="0" smtClean="0"/>
              <a:t>bisettrice </a:t>
            </a:r>
            <a:r>
              <a:rPr lang="it-IT" sz="2400" dirty="0"/>
              <a:t>dell'angolo C'BC: infatti è equidistante dai lati dell'angolo</a:t>
            </a: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25825881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b="1" cap="all" dirty="0">
                <a:latin typeface="+mn-lt"/>
              </a:rPr>
              <a:t>Osservazione sui concetti di isometria e di congruenza</a:t>
            </a:r>
            <a:endParaRPr lang="it-IT" sz="4000" cap="all" dirty="0">
              <a:latin typeface="+mn-lt"/>
            </a:endParaRPr>
          </a:p>
        </p:txBody>
      </p:sp>
      <p:sp>
        <p:nvSpPr>
          <p:cNvPr id="3" name="Segnaposto contenuto 2"/>
          <p:cNvSpPr>
            <a:spLocks noGrp="1"/>
          </p:cNvSpPr>
          <p:nvPr>
            <p:ph idx="1"/>
          </p:nvPr>
        </p:nvSpPr>
        <p:spPr/>
        <p:txBody>
          <a:bodyPr>
            <a:noAutofit/>
          </a:bodyPr>
          <a:lstStyle/>
          <a:p>
            <a:pPr marL="0" indent="0" algn="just">
              <a:buNone/>
            </a:pPr>
            <a:r>
              <a:rPr lang="it-IT" sz="2800" dirty="0" smtClean="0">
                <a:solidFill>
                  <a:srgbClr val="000000"/>
                </a:solidFill>
                <a:ea typeface="Times New Roman"/>
                <a:cs typeface="Times New Roman"/>
              </a:rPr>
              <a:t> </a:t>
            </a:r>
            <a:r>
              <a:rPr lang="it-IT" sz="2600" dirty="0" smtClean="0">
                <a:solidFill>
                  <a:srgbClr val="000000"/>
                </a:solidFill>
                <a:ea typeface="Times New Roman"/>
                <a:cs typeface="Times New Roman" panose="02020603050405020304" pitchFamily="18" charset="0"/>
              </a:rPr>
              <a:t>Notiamo che</a:t>
            </a:r>
          </a:p>
          <a:p>
            <a:pPr algn="just"/>
            <a:r>
              <a:rPr lang="it-IT" sz="2600" dirty="0" smtClean="0">
                <a:solidFill>
                  <a:srgbClr val="000000"/>
                </a:solidFill>
                <a:ea typeface="Times New Roman"/>
                <a:cs typeface="Times New Roman" panose="02020603050405020304" pitchFamily="18" charset="0"/>
              </a:rPr>
              <a:t>da </a:t>
            </a:r>
            <a:r>
              <a:rPr lang="it-IT" sz="2600" dirty="0">
                <a:solidFill>
                  <a:srgbClr val="000000"/>
                </a:solidFill>
                <a:ea typeface="Times New Roman"/>
                <a:cs typeface="Times New Roman" panose="02020603050405020304" pitchFamily="18" charset="0"/>
              </a:rPr>
              <a:t>una parte l’approccio euclideo </a:t>
            </a:r>
            <a:r>
              <a:rPr lang="it-IT" sz="2600" dirty="0" smtClean="0">
                <a:solidFill>
                  <a:srgbClr val="000000"/>
                </a:solidFill>
                <a:ea typeface="Times New Roman"/>
                <a:cs typeface="Times New Roman" panose="02020603050405020304" pitchFamily="18" charset="0"/>
              </a:rPr>
              <a:t> </a:t>
            </a:r>
            <a:r>
              <a:rPr lang="it-IT" sz="2600" dirty="0">
                <a:solidFill>
                  <a:srgbClr val="000000"/>
                </a:solidFill>
                <a:ea typeface="Times New Roman"/>
                <a:cs typeface="Times New Roman" panose="02020603050405020304" pitchFamily="18" charset="0"/>
              </a:rPr>
              <a:t>utilizza il concetto intuitivo di movimento rigido, dall’altro l’approccio dinamico tramite le trasformazioni </a:t>
            </a:r>
            <a:r>
              <a:rPr lang="it-IT" sz="2600" dirty="0" smtClean="0">
                <a:solidFill>
                  <a:srgbClr val="000000"/>
                </a:solidFill>
                <a:ea typeface="Times New Roman"/>
                <a:cs typeface="Times New Roman" panose="02020603050405020304" pitchFamily="18" charset="0"/>
              </a:rPr>
              <a:t>utilizza </a:t>
            </a:r>
            <a:r>
              <a:rPr lang="it-IT" sz="2600" dirty="0">
                <a:solidFill>
                  <a:srgbClr val="000000"/>
                </a:solidFill>
                <a:ea typeface="Times New Roman"/>
                <a:cs typeface="Times New Roman" panose="02020603050405020304" pitchFamily="18" charset="0"/>
              </a:rPr>
              <a:t>il concetto di </a:t>
            </a:r>
            <a:r>
              <a:rPr lang="it-IT" sz="2600" dirty="0" smtClean="0">
                <a:solidFill>
                  <a:srgbClr val="000000"/>
                </a:solidFill>
                <a:ea typeface="Times New Roman"/>
                <a:cs typeface="Times New Roman" panose="02020603050405020304" pitchFamily="18" charset="0"/>
              </a:rPr>
              <a:t>isometria.</a:t>
            </a:r>
          </a:p>
          <a:p>
            <a:pPr marL="0" indent="0" algn="just">
              <a:buNone/>
            </a:pPr>
            <a:endParaRPr lang="it-IT" sz="2600" dirty="0"/>
          </a:p>
          <a:p>
            <a:pPr lvl="0" algn="just"/>
            <a:r>
              <a:rPr lang="it-IT" sz="2600" dirty="0">
                <a:cs typeface="Times New Roman" panose="02020603050405020304" pitchFamily="18" charset="0"/>
              </a:rPr>
              <a:t>i concetti e i termini di </a:t>
            </a:r>
            <a:r>
              <a:rPr lang="it-IT" sz="2600" dirty="0" smtClean="0">
                <a:cs typeface="Times New Roman" panose="02020603050405020304" pitchFamily="18" charset="0"/>
              </a:rPr>
              <a:t>congruenza </a:t>
            </a:r>
            <a:r>
              <a:rPr lang="it-IT" sz="2600" dirty="0">
                <a:cs typeface="Times New Roman" panose="02020603050405020304" pitchFamily="18" charset="0"/>
              </a:rPr>
              <a:t>e di isometria sono spesso confusi, per cui conviene allora sottolineare il fatto che la congruenza tra figure è una relazione di equivalenza, mentre l’isometria è una funzione del piano che induce una relazione di equivalenza</a:t>
            </a:r>
          </a:p>
          <a:p>
            <a:pPr marL="0" indent="0">
              <a:buNone/>
            </a:pPr>
            <a:r>
              <a:rPr lang="it-IT" sz="2600" dirty="0">
                <a:solidFill>
                  <a:srgbClr val="000000"/>
                </a:solidFill>
                <a:ea typeface="Times New Roman"/>
                <a:cs typeface="Times New Roman" panose="02020603050405020304" pitchFamily="18" charset="0"/>
              </a:rPr>
              <a:t/>
            </a:r>
            <a:br>
              <a:rPr lang="it-IT" sz="2600" dirty="0">
                <a:solidFill>
                  <a:srgbClr val="000000"/>
                </a:solidFill>
                <a:ea typeface="Times New Roman"/>
                <a:cs typeface="Times New Roman" panose="02020603050405020304" pitchFamily="18" charset="0"/>
              </a:rPr>
            </a:br>
            <a:endParaRPr lang="it-IT" sz="2600" dirty="0">
              <a:cs typeface="Times New Roman" panose="02020603050405020304" pitchFamily="18" charset="0"/>
            </a:endParaRP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3674728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smtClean="0"/>
              <a:t>Carta, riga e compasso </a:t>
            </a:r>
            <a:r>
              <a:rPr lang="it-IT" cap="all" dirty="0" smtClean="0"/>
              <a:t/>
            </a:r>
            <a:br>
              <a:rPr lang="it-IT" cap="all" dirty="0" smtClean="0"/>
            </a:br>
            <a:r>
              <a:rPr lang="it-IT" cap="all" dirty="0" smtClean="0"/>
              <a:t>o </a:t>
            </a:r>
            <a:r>
              <a:rPr lang="it-IT" cap="all" dirty="0"/>
              <a:t> </a:t>
            </a:r>
            <a:r>
              <a:rPr lang="it-IT" cap="all" dirty="0" smtClean="0"/>
              <a:t>software </a:t>
            </a:r>
            <a:r>
              <a:rPr lang="it-IT" cap="all" dirty="0" smtClean="0"/>
              <a:t>?</a:t>
            </a:r>
            <a:endParaRPr lang="it-IT" cap="all" dirty="0"/>
          </a:p>
        </p:txBody>
      </p:sp>
      <p:sp>
        <p:nvSpPr>
          <p:cNvPr id="3" name="Segnaposto contenuto 2"/>
          <p:cNvSpPr>
            <a:spLocks noGrp="1"/>
          </p:cNvSpPr>
          <p:nvPr>
            <p:ph idx="1"/>
          </p:nvPr>
        </p:nvSpPr>
        <p:spPr>
          <a:xfrm>
            <a:off x="251520" y="1600200"/>
            <a:ext cx="8568952" cy="4525963"/>
          </a:xfrm>
        </p:spPr>
        <p:txBody>
          <a:bodyPr/>
          <a:lstStyle/>
          <a:p>
            <a:pPr marL="0" indent="0">
              <a:buNone/>
            </a:pPr>
            <a:r>
              <a:rPr lang="it-IT" dirty="0" smtClean="0"/>
              <a:t>La bisettrice </a:t>
            </a:r>
            <a:r>
              <a:rPr lang="it-IT" dirty="0"/>
              <a:t>di un angolo come luogo geometrico</a:t>
            </a: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9513" y="2337073"/>
            <a:ext cx="6784975" cy="433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93913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smtClean="0"/>
              <a:t>Asse di un segmento come luogo geometrico</a:t>
            </a:r>
            <a:endParaRPr lang="it-IT"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20503" y="775329"/>
            <a:ext cx="6063864" cy="3229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9724" y="3140918"/>
            <a:ext cx="6274643"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32667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cap="all" dirty="0" smtClean="0"/>
              <a:t>Baricentro</a:t>
            </a:r>
            <a:endParaRPr lang="it-IT"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5606" y="1600200"/>
            <a:ext cx="789278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2285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cap="all" dirty="0" smtClean="0"/>
              <a:t>Proprietà del triangolo equilatero:</a:t>
            </a:r>
            <a:br>
              <a:rPr lang="it-IT" sz="3600" cap="all" dirty="0" smtClean="0"/>
            </a:br>
            <a:r>
              <a:rPr lang="it-IT" sz="3600" cap="all" dirty="0" smtClean="0"/>
              <a:t>verifiche e costruzioni euclidee</a:t>
            </a:r>
            <a:endParaRPr lang="it-IT" sz="3600"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59648" y="1777876"/>
            <a:ext cx="4224703" cy="4170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1748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04664"/>
            <a:ext cx="8229600" cy="1143000"/>
          </a:xfrm>
        </p:spPr>
        <p:txBody>
          <a:bodyPr>
            <a:noAutofit/>
          </a:bodyPr>
          <a:lstStyle/>
          <a:p>
            <a:r>
              <a:rPr lang="it-IT" sz="3600" b="1" cap="all" dirty="0">
                <a:solidFill>
                  <a:prstClr val="black"/>
                </a:solidFill>
                <a:ea typeface="+mn-ea"/>
                <a:cs typeface="+mn-cs"/>
              </a:rPr>
              <a:t>Simmetria per rotazione </a:t>
            </a:r>
            <a:r>
              <a:rPr lang="it-IT" sz="3600" b="1" cap="all" dirty="0" smtClean="0">
                <a:solidFill>
                  <a:prstClr val="black"/>
                </a:solidFill>
                <a:ea typeface="+mn-ea"/>
                <a:cs typeface="+mn-cs"/>
              </a:rPr>
              <a:t/>
            </a:r>
            <a:br>
              <a:rPr lang="it-IT" sz="3600" b="1" cap="all" dirty="0" smtClean="0">
                <a:solidFill>
                  <a:prstClr val="black"/>
                </a:solidFill>
                <a:ea typeface="+mn-ea"/>
                <a:cs typeface="+mn-cs"/>
              </a:rPr>
            </a:br>
            <a:r>
              <a:rPr lang="it-IT" sz="3600" b="1" cap="all" dirty="0" smtClean="0">
                <a:solidFill>
                  <a:prstClr val="black"/>
                </a:solidFill>
                <a:ea typeface="+mn-ea"/>
                <a:cs typeface="+mn-cs"/>
              </a:rPr>
              <a:t>(</a:t>
            </a:r>
            <a:r>
              <a:rPr lang="it-IT" sz="3600" b="1" cap="all" dirty="0">
                <a:solidFill>
                  <a:prstClr val="black"/>
                </a:solidFill>
                <a:ea typeface="+mn-ea"/>
                <a:cs typeface="+mn-cs"/>
              </a:rPr>
              <a:t>radiale o raggiata)</a:t>
            </a:r>
            <a:r>
              <a:rPr lang="it-IT" sz="2800" cap="all" dirty="0">
                <a:solidFill>
                  <a:prstClr val="black"/>
                </a:solidFill>
                <a:ea typeface="+mn-ea"/>
                <a:cs typeface="+mn-cs"/>
              </a:rPr>
              <a:t/>
            </a:r>
            <a:br>
              <a:rPr lang="it-IT" sz="2800" cap="all" dirty="0">
                <a:solidFill>
                  <a:prstClr val="black"/>
                </a:solidFill>
                <a:ea typeface="+mn-ea"/>
                <a:cs typeface="+mn-cs"/>
              </a:rPr>
            </a:br>
            <a:r>
              <a:rPr lang="it-IT" sz="2800" dirty="0">
                <a:solidFill>
                  <a:prstClr val="black"/>
                </a:solidFill>
                <a:ea typeface="+mn-ea"/>
                <a:cs typeface="+mn-cs"/>
              </a:rPr>
              <a:t/>
            </a:r>
            <a:br>
              <a:rPr lang="it-IT" sz="2800" dirty="0">
                <a:solidFill>
                  <a:prstClr val="black"/>
                </a:solidFill>
                <a:ea typeface="+mn-ea"/>
                <a:cs typeface="+mn-cs"/>
              </a:rPr>
            </a:br>
            <a:endParaRPr lang="it-IT" sz="2800" dirty="0"/>
          </a:p>
        </p:txBody>
      </p:sp>
      <p:sp>
        <p:nvSpPr>
          <p:cNvPr id="3" name="Segnaposto contenuto 2"/>
          <p:cNvSpPr>
            <a:spLocks noGrp="1"/>
          </p:cNvSpPr>
          <p:nvPr>
            <p:ph idx="1"/>
          </p:nvPr>
        </p:nvSpPr>
        <p:spPr>
          <a:xfrm>
            <a:off x="539552" y="1196752"/>
            <a:ext cx="8229600" cy="4525963"/>
          </a:xfrm>
        </p:spPr>
        <p:txBody>
          <a:bodyPr>
            <a:normAutofit fontScale="25000" lnSpcReduction="20000"/>
          </a:bodyPr>
          <a:lstStyle/>
          <a:p>
            <a:pPr marL="0" indent="0" algn="just">
              <a:buNone/>
            </a:pPr>
            <a:r>
              <a:rPr lang="it-IT" dirty="0" smtClean="0"/>
              <a:t/>
            </a:r>
            <a:br>
              <a:rPr lang="it-IT" dirty="0" smtClean="0"/>
            </a:br>
            <a:r>
              <a:rPr lang="it-IT" sz="11200" dirty="0" smtClean="0"/>
              <a:t>Si dice che una figura piana presenta una </a:t>
            </a:r>
            <a:r>
              <a:rPr lang="it-IT" sz="11200" i="1" dirty="0" smtClean="0"/>
              <a:t>simmetria per rotazione (o radiale) di ordine n</a:t>
            </a:r>
            <a:r>
              <a:rPr lang="it-IT" sz="11200" dirty="0" smtClean="0"/>
              <a:t>, con n numero naturale non nullo, se, fissato l’angolo a pari a 360°/n, esiste un punto O tale che la rotazione di centro O e angolo a trasforma la figura in sé. Tale punto prende il nome di </a:t>
            </a:r>
            <a:r>
              <a:rPr lang="it-IT" sz="11200" i="1" dirty="0" smtClean="0"/>
              <a:t>centro di rotazione della simmetria radiale</a:t>
            </a:r>
            <a:r>
              <a:rPr lang="it-IT" sz="11200" dirty="0" smtClean="0"/>
              <a:t>. </a:t>
            </a:r>
            <a:br>
              <a:rPr lang="it-IT" sz="11200" dirty="0" smtClean="0"/>
            </a:br>
            <a:r>
              <a:rPr lang="it-IT" sz="11200" dirty="0" smtClean="0"/>
              <a:t/>
            </a:r>
            <a:br>
              <a:rPr lang="it-IT" sz="11200" dirty="0" smtClean="0"/>
            </a:br>
            <a:r>
              <a:rPr lang="it-IT" sz="11200" b="1" dirty="0" smtClean="0"/>
              <a:t>Esempi</a:t>
            </a:r>
            <a:r>
              <a:rPr lang="it-IT" sz="11200" dirty="0" smtClean="0"/>
              <a:t/>
            </a:r>
            <a:br>
              <a:rPr lang="it-IT" sz="11200" dirty="0" smtClean="0"/>
            </a:br>
            <a:r>
              <a:rPr lang="it-IT" sz="11200" dirty="0" smtClean="0"/>
              <a:t>Se consideriamo un triangolo equilatero e un quadrato scopriamo in entrambi la presenza di assi di simmetria che si intersecano in un sol punto.</a:t>
            </a:r>
            <a:r>
              <a:rPr lang="it-IT" sz="11200" smtClean="0"/>
              <a:t/>
            </a:r>
            <a:br>
              <a:rPr lang="it-IT" sz="11200" smtClean="0"/>
            </a:br>
            <a:r>
              <a:rPr lang="it-IT" sz="11200" dirty="0" smtClean="0"/>
              <a:t>Tale punto per il quadrato è anche centro di simmetria , per il triangolo non è centro di simmetria, ma svolge comunque un ruolo di “regolarità” come centro di una </a:t>
            </a:r>
            <a:r>
              <a:rPr lang="it-IT" sz="11200" i="1" dirty="0" smtClean="0"/>
              <a:t>simmetria radiale</a:t>
            </a:r>
            <a:r>
              <a:rPr lang="it-IT" sz="11200" dirty="0" smtClean="0"/>
              <a:t>. </a:t>
            </a:r>
            <a:br>
              <a:rPr lang="it-IT" sz="11200" dirty="0" smtClean="0"/>
            </a:br>
            <a:r>
              <a:rPr lang="it-IT" sz="11200" dirty="0" smtClean="0"/>
              <a:t/>
            </a:r>
            <a:br>
              <a:rPr lang="it-IT" sz="11200" dirty="0" smtClean="0"/>
            </a:br>
            <a:r>
              <a:rPr lang="it-IT" sz="9600" dirty="0" smtClean="0"/>
              <a:t/>
            </a:r>
            <a:br>
              <a:rPr lang="it-IT" sz="9600" dirty="0" smtClean="0"/>
            </a:br>
            <a:r>
              <a:rPr lang="it-IT" dirty="0" smtClean="0"/>
              <a:t/>
            </a:r>
            <a:br>
              <a:rPr lang="it-IT" dirty="0" smtClean="0"/>
            </a:br>
            <a:r>
              <a:rPr lang="it-IT" dirty="0" smtClean="0"/>
              <a:t>                            </a:t>
            </a:r>
            <a:br>
              <a:rPr lang="it-IT" dirty="0" smtClean="0"/>
            </a:br>
            <a:r>
              <a:rPr lang="it-IT" dirty="0" smtClean="0"/>
              <a:t/>
            </a:r>
            <a:br>
              <a:rPr lang="it-IT" dirty="0" smtClean="0"/>
            </a:br>
            <a:r>
              <a:rPr lang="it-IT" dirty="0" smtClean="0"/>
              <a:t/>
            </a:r>
            <a:br>
              <a:rPr lang="it-IT" dirty="0" smtClean="0"/>
            </a:br>
            <a:r>
              <a:rPr lang="it-IT" dirty="0" smtClean="0"/>
              <a:t/>
            </a:r>
            <a:br>
              <a:rPr lang="it-IT" dirty="0" smtClean="0"/>
            </a:br>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2484930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Testi</a:t>
            </a:r>
            <a:endParaRPr lang="it-IT" dirty="0"/>
          </a:p>
        </p:txBody>
      </p:sp>
      <p:sp>
        <p:nvSpPr>
          <p:cNvPr id="3" name="Segnaposto contenuto 2"/>
          <p:cNvSpPr>
            <a:spLocks noGrp="1"/>
          </p:cNvSpPr>
          <p:nvPr>
            <p:ph idx="1"/>
          </p:nvPr>
        </p:nvSpPr>
        <p:spPr/>
        <p:txBody>
          <a:bodyPr/>
          <a:lstStyle/>
          <a:p>
            <a:pPr marL="0" indent="0">
              <a:buNone/>
            </a:pPr>
            <a:r>
              <a:rPr lang="it-IT" sz="1800" dirty="0" err="1" smtClean="0">
                <a:solidFill>
                  <a:schemeClr val="tx1">
                    <a:lumMod val="65000"/>
                    <a:lumOff val="35000"/>
                  </a:schemeClr>
                </a:solidFill>
              </a:rPr>
              <a:t>M.Perona</a:t>
            </a:r>
            <a:r>
              <a:rPr lang="it-IT" sz="1800" dirty="0" smtClean="0">
                <a:solidFill>
                  <a:schemeClr val="tx1">
                    <a:lumMod val="65000"/>
                    <a:lumOff val="35000"/>
                  </a:schemeClr>
                </a:solidFill>
              </a:rPr>
              <a:t>,</a:t>
            </a:r>
            <a:r>
              <a:rPr lang="it-IT" sz="1800" dirty="0">
                <a:solidFill>
                  <a:schemeClr val="tx1">
                    <a:lumMod val="65000"/>
                    <a:lumOff val="35000"/>
                  </a:schemeClr>
                </a:solidFill>
              </a:rPr>
              <a:t> </a:t>
            </a:r>
            <a:r>
              <a:rPr lang="it-IT" sz="1800" dirty="0" smtClean="0">
                <a:solidFill>
                  <a:schemeClr val="tx1">
                    <a:lumMod val="65000"/>
                    <a:lumOff val="35000"/>
                  </a:schemeClr>
                </a:solidFill>
              </a:rPr>
              <a:t>E. Pellizzari,</a:t>
            </a:r>
            <a:r>
              <a:rPr lang="it-IT" sz="1800" dirty="0">
                <a:solidFill>
                  <a:schemeClr val="tx1">
                    <a:lumMod val="65000"/>
                    <a:lumOff val="35000"/>
                  </a:schemeClr>
                </a:solidFill>
              </a:rPr>
              <a:t> </a:t>
            </a:r>
            <a:r>
              <a:rPr lang="it-IT" sz="1800" dirty="0" smtClean="0">
                <a:solidFill>
                  <a:schemeClr val="tx1">
                    <a:lumMod val="65000"/>
                    <a:lumOff val="35000"/>
                  </a:schemeClr>
                </a:solidFill>
              </a:rPr>
              <a:t>D. Lucangeli</a:t>
            </a:r>
            <a:r>
              <a:rPr lang="it-IT" sz="1800" dirty="0" smtClean="0"/>
              <a:t>,</a:t>
            </a:r>
            <a:r>
              <a:rPr lang="it-IT" sz="1800" i="1" dirty="0"/>
              <a:t> </a:t>
            </a:r>
            <a:r>
              <a:rPr lang="it-IT" sz="1800" i="1" dirty="0" smtClean="0"/>
              <a:t>Geometria </a:t>
            </a:r>
            <a:r>
              <a:rPr lang="it-IT" sz="1800" i="1" dirty="0"/>
              <a:t>con la carta - Volume </a:t>
            </a:r>
            <a:r>
              <a:rPr lang="it-IT" sz="1800" i="1" dirty="0" smtClean="0"/>
              <a:t>1,Piegare </a:t>
            </a:r>
            <a:r>
              <a:rPr lang="it-IT" sz="1800" i="1" dirty="0"/>
              <a:t>per spiegare - Riconoscere le </a:t>
            </a:r>
            <a:r>
              <a:rPr lang="it-IT" sz="1800" i="1" dirty="0" smtClean="0"/>
              <a:t>forme,</a:t>
            </a:r>
            <a:r>
              <a:rPr lang="it-IT" sz="1800" dirty="0"/>
              <a:t> </a:t>
            </a:r>
            <a:r>
              <a:rPr lang="it-IT" sz="1800" dirty="0" smtClean="0"/>
              <a:t>Centro Studi </a:t>
            </a:r>
            <a:r>
              <a:rPr lang="it-IT" sz="1800" dirty="0" err="1" smtClean="0"/>
              <a:t>Erickson</a:t>
            </a:r>
            <a:r>
              <a:rPr lang="it-IT" sz="1800" dirty="0" smtClean="0"/>
              <a:t> ,Trento,2010 </a:t>
            </a:r>
          </a:p>
          <a:p>
            <a:pPr marL="0" indent="0">
              <a:buNone/>
            </a:pPr>
            <a:r>
              <a:rPr lang="it-IT" sz="1800" dirty="0" err="1" smtClean="0">
                <a:solidFill>
                  <a:schemeClr val="tx1">
                    <a:lumMod val="65000"/>
                    <a:lumOff val="35000"/>
                  </a:schemeClr>
                </a:solidFill>
              </a:rPr>
              <a:t>M.Perona</a:t>
            </a:r>
            <a:r>
              <a:rPr lang="it-IT" sz="1800" dirty="0">
                <a:solidFill>
                  <a:schemeClr val="tx1">
                    <a:lumMod val="65000"/>
                    <a:lumOff val="35000"/>
                  </a:schemeClr>
                </a:solidFill>
              </a:rPr>
              <a:t>, E. Pellizzari, D. Lucangeli</a:t>
            </a:r>
            <a:r>
              <a:rPr lang="it-IT" sz="1800" dirty="0"/>
              <a:t>,</a:t>
            </a:r>
            <a:r>
              <a:rPr lang="it-IT" sz="1800" i="1" dirty="0"/>
              <a:t> Geometria con la carta - Volume </a:t>
            </a:r>
            <a:r>
              <a:rPr lang="it-IT" sz="1800" i="1" dirty="0" smtClean="0"/>
              <a:t>2,Piegare </a:t>
            </a:r>
            <a:r>
              <a:rPr lang="it-IT" sz="1800" i="1" dirty="0"/>
              <a:t>per spiegare </a:t>
            </a:r>
            <a:r>
              <a:rPr lang="it-IT" sz="1800" i="1" dirty="0" smtClean="0"/>
              <a:t>– Enti fondamentali  della geometria,</a:t>
            </a:r>
            <a:r>
              <a:rPr lang="it-IT" sz="1800" dirty="0" smtClean="0"/>
              <a:t> </a:t>
            </a:r>
            <a:r>
              <a:rPr lang="it-IT" sz="1800" dirty="0"/>
              <a:t>Centro Studi </a:t>
            </a:r>
            <a:r>
              <a:rPr lang="it-IT" sz="1800" dirty="0" err="1"/>
              <a:t>Erickson</a:t>
            </a:r>
            <a:r>
              <a:rPr lang="it-IT" sz="1800" dirty="0"/>
              <a:t> ,</a:t>
            </a:r>
            <a:r>
              <a:rPr lang="it-IT" sz="1800" dirty="0" smtClean="0"/>
              <a:t>Trento,2011</a:t>
            </a:r>
            <a:endParaRPr lang="it-IT" sz="1800" dirty="0"/>
          </a:p>
          <a:p>
            <a:pPr marL="0" indent="0">
              <a:buNone/>
            </a:pPr>
            <a:r>
              <a:rPr lang="it-IT" sz="1800" dirty="0" err="1">
                <a:solidFill>
                  <a:schemeClr val="tx1">
                    <a:lumMod val="65000"/>
                    <a:lumOff val="35000"/>
                  </a:schemeClr>
                </a:solidFill>
              </a:rPr>
              <a:t>M.Perona</a:t>
            </a:r>
            <a:r>
              <a:rPr lang="it-IT" sz="1800" dirty="0">
                <a:solidFill>
                  <a:schemeClr val="tx1">
                    <a:lumMod val="65000"/>
                    <a:lumOff val="35000"/>
                  </a:schemeClr>
                </a:solidFill>
              </a:rPr>
              <a:t>, E. Pellizzari, D. Lucangeli</a:t>
            </a:r>
            <a:r>
              <a:rPr lang="it-IT" sz="1800" dirty="0"/>
              <a:t>,</a:t>
            </a:r>
            <a:r>
              <a:rPr lang="it-IT" sz="1800" i="1" dirty="0"/>
              <a:t> Geometria con la carta - Volume </a:t>
            </a:r>
            <a:r>
              <a:rPr lang="it-IT" sz="1800" i="1" dirty="0" smtClean="0"/>
              <a:t>3,Piegare </a:t>
            </a:r>
            <a:r>
              <a:rPr lang="it-IT" sz="1800" i="1" dirty="0"/>
              <a:t>per spiegare </a:t>
            </a:r>
            <a:r>
              <a:rPr lang="it-IT" sz="1800" i="1" dirty="0" smtClean="0"/>
              <a:t>- </a:t>
            </a:r>
            <a:r>
              <a:rPr lang="it-IT" sz="1800" i="1" dirty="0"/>
              <a:t>Triangoli e quadrilateri: proprietà e </a:t>
            </a:r>
            <a:r>
              <a:rPr lang="it-IT" sz="1800" i="1" dirty="0" smtClean="0"/>
              <a:t>superfici, </a:t>
            </a:r>
            <a:r>
              <a:rPr lang="it-IT" sz="1800" dirty="0" smtClean="0"/>
              <a:t>Centro </a:t>
            </a:r>
            <a:r>
              <a:rPr lang="it-IT" sz="1800" dirty="0"/>
              <a:t>Studi </a:t>
            </a:r>
            <a:r>
              <a:rPr lang="it-IT" sz="1800" dirty="0" err="1" smtClean="0"/>
              <a:t>Erickson</a:t>
            </a:r>
            <a:r>
              <a:rPr lang="it-IT" sz="1800" dirty="0" smtClean="0"/>
              <a:t>,  Trento,2013</a:t>
            </a:r>
            <a:endParaRPr lang="it-IT" sz="1800" dirty="0"/>
          </a:p>
          <a:p>
            <a:pPr marL="0" indent="0">
              <a:buNone/>
            </a:pPr>
            <a:endParaRPr lang="it-IT" sz="1800" dirty="0" smtClean="0"/>
          </a:p>
          <a:p>
            <a:pPr marL="0" indent="0">
              <a:buNone/>
            </a:pPr>
            <a:endParaRPr lang="it-IT" sz="1800" dirty="0"/>
          </a:p>
          <a:p>
            <a:pPr marL="0" indent="0">
              <a:buNone/>
            </a:pPr>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4247683"/>
            <a:ext cx="1226245" cy="1744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6379" y="4221088"/>
            <a:ext cx="1230238"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17676" y="4293096"/>
            <a:ext cx="1230238"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1652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476672"/>
            <a:ext cx="8568952" cy="2160240"/>
          </a:xfrm>
        </p:spPr>
        <p:txBody>
          <a:bodyPr>
            <a:normAutofit fontScale="90000"/>
          </a:bodyPr>
          <a:lstStyle/>
          <a:p>
            <a:pPr lvl="0" algn="l">
              <a:spcBef>
                <a:spcPct val="20000"/>
              </a:spcBef>
            </a:pPr>
            <a:r>
              <a:rPr lang="it-IT" sz="2000" dirty="0" smtClean="0">
                <a:solidFill>
                  <a:prstClr val="black"/>
                </a:solidFill>
                <a:ea typeface="+mn-ea"/>
                <a:cs typeface="+mn-cs"/>
              </a:rPr>
              <a:t/>
            </a:r>
            <a:br>
              <a:rPr lang="it-IT" sz="2000" dirty="0" smtClean="0">
                <a:solidFill>
                  <a:prstClr val="black"/>
                </a:solidFill>
                <a:ea typeface="+mn-ea"/>
                <a:cs typeface="+mn-cs"/>
              </a:rPr>
            </a:br>
            <a:r>
              <a:rPr lang="it-IT" sz="2700" dirty="0">
                <a:solidFill>
                  <a:prstClr val="black"/>
                </a:solidFill>
                <a:latin typeface="+mn-lt"/>
                <a:ea typeface="+mn-ea"/>
                <a:cs typeface="+mn-cs"/>
              </a:rPr>
              <a:t/>
            </a:r>
            <a:br>
              <a:rPr lang="it-IT" sz="2700" dirty="0">
                <a:solidFill>
                  <a:prstClr val="black"/>
                </a:solidFill>
                <a:latin typeface="+mn-lt"/>
                <a:ea typeface="+mn-ea"/>
                <a:cs typeface="+mn-cs"/>
              </a:rPr>
            </a:br>
            <a:r>
              <a:rPr lang="it-IT" sz="2700" dirty="0" smtClean="0">
                <a:solidFill>
                  <a:prstClr val="black"/>
                </a:solidFill>
                <a:latin typeface="+mn-lt"/>
                <a:ea typeface="+mn-ea"/>
                <a:cs typeface="+mn-cs"/>
              </a:rPr>
              <a:t/>
            </a:r>
            <a:br>
              <a:rPr lang="it-IT" sz="2700" dirty="0" smtClean="0">
                <a:solidFill>
                  <a:prstClr val="black"/>
                </a:solidFill>
                <a:latin typeface="+mn-lt"/>
                <a:ea typeface="+mn-ea"/>
                <a:cs typeface="+mn-cs"/>
              </a:rPr>
            </a:br>
            <a:r>
              <a:rPr lang="it-IT" sz="3100" dirty="0" smtClean="0">
                <a:solidFill>
                  <a:prstClr val="black"/>
                </a:solidFill>
                <a:latin typeface="+mn-lt"/>
                <a:ea typeface="+mn-ea"/>
                <a:cs typeface="+mn-cs"/>
              </a:rPr>
              <a:t>Si </a:t>
            </a:r>
            <a:r>
              <a:rPr lang="it-IT" sz="3100" dirty="0">
                <a:solidFill>
                  <a:prstClr val="black"/>
                </a:solidFill>
                <a:latin typeface="+mn-lt"/>
                <a:ea typeface="+mn-ea"/>
                <a:cs typeface="+mn-cs"/>
              </a:rPr>
              <a:t>può notare che per il triangolo equilatero si presenta una simmetria radiale di ordine 3 e che la rotazione di centro O e angolo 120° riporta la figura su se stessa ma non punto per punto. </a:t>
            </a:r>
            <a:br>
              <a:rPr lang="it-IT" sz="3100" dirty="0">
                <a:solidFill>
                  <a:prstClr val="black"/>
                </a:solidFill>
                <a:latin typeface="+mn-lt"/>
                <a:ea typeface="+mn-ea"/>
                <a:cs typeface="+mn-cs"/>
              </a:rPr>
            </a:br>
            <a:r>
              <a:rPr lang="it-IT" sz="3100" dirty="0">
                <a:solidFill>
                  <a:prstClr val="black"/>
                </a:solidFill>
                <a:latin typeface="+mn-lt"/>
                <a:ea typeface="+mn-ea"/>
                <a:cs typeface="+mn-cs"/>
              </a:rPr>
              <a:t>Applicando la stessa rotazione successivamente 3 volte la figura viene riportata su se stessa punto per punto</a:t>
            </a:r>
            <a:r>
              <a:rPr lang="it-IT" sz="2700" dirty="0">
                <a:solidFill>
                  <a:prstClr val="black"/>
                </a:solidFill>
                <a:latin typeface="+mn-lt"/>
                <a:ea typeface="+mn-ea"/>
                <a:cs typeface="+mn-cs"/>
              </a:rPr>
              <a:t/>
            </a:r>
            <a:br>
              <a:rPr lang="it-IT" sz="2700" dirty="0">
                <a:solidFill>
                  <a:prstClr val="black"/>
                </a:solidFill>
                <a:latin typeface="+mn-lt"/>
                <a:ea typeface="+mn-ea"/>
                <a:cs typeface="+mn-cs"/>
              </a:rPr>
            </a:br>
            <a:r>
              <a:rPr lang="it-IT" sz="1300" dirty="0">
                <a:solidFill>
                  <a:prstClr val="black"/>
                </a:solidFill>
                <a:ea typeface="+mn-ea"/>
                <a:cs typeface="+mn-cs"/>
              </a:rPr>
              <a:t/>
            </a:r>
            <a:br>
              <a:rPr lang="it-IT" sz="1300" dirty="0">
                <a:solidFill>
                  <a:prstClr val="black"/>
                </a:solidFill>
                <a:ea typeface="+mn-ea"/>
                <a:cs typeface="+mn-cs"/>
              </a:rPr>
            </a:br>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501008"/>
            <a:ext cx="8229600" cy="2244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48602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15515" y="188640"/>
            <a:ext cx="8712968" cy="7056784"/>
          </a:xfrm>
        </p:spPr>
        <p:txBody>
          <a:bodyPr>
            <a:noAutofit/>
          </a:bodyPr>
          <a:lstStyle/>
          <a:p>
            <a:r>
              <a:rPr lang="it-IT" sz="2200" dirty="0">
                <a:solidFill>
                  <a:srgbClr val="000000"/>
                </a:solidFill>
              </a:rPr>
              <a:t>Si nota che se una figura ha un centro di simmetria O (ad esempio un parallelogramma), allora O è anche centro di rotazione. Esistono figure, come i poligoni regolari con un numero dispari di lati, che hanno una simmetria per rotazione ma non una simmetria centrale.</a:t>
            </a:r>
            <a:r>
              <a:rPr lang="it-IT" sz="2200" dirty="0"/>
              <a:t/>
            </a:r>
            <a:br>
              <a:rPr lang="it-IT" sz="2200" dirty="0"/>
            </a:br>
            <a:r>
              <a:rPr lang="it-IT" sz="2200" dirty="0" smtClean="0">
                <a:solidFill>
                  <a:srgbClr val="000000"/>
                </a:solidFill>
              </a:rPr>
              <a:t>La </a:t>
            </a:r>
            <a:r>
              <a:rPr lang="it-IT" sz="2200" dirty="0">
                <a:solidFill>
                  <a:srgbClr val="000000"/>
                </a:solidFill>
              </a:rPr>
              <a:t>figura seguente chiarisce questi concetti </a:t>
            </a:r>
            <a:r>
              <a:rPr lang="it-IT" sz="2200" dirty="0"/>
              <a:t/>
            </a:r>
            <a:br>
              <a:rPr lang="it-IT" sz="2200" dirty="0"/>
            </a:br>
            <a:r>
              <a:rPr lang="it-IT" sz="2200" dirty="0"/>
              <a:t/>
            </a:r>
            <a:br>
              <a:rPr lang="it-IT" sz="2200" dirty="0"/>
            </a:br>
            <a:r>
              <a:rPr lang="it-IT" sz="2000" dirty="0"/>
              <a:t/>
            </a:r>
            <a:br>
              <a:rPr lang="it-IT" sz="2000" dirty="0"/>
            </a:br>
            <a:r>
              <a:rPr lang="it-IT" sz="2000" dirty="0"/>
              <a:t/>
            </a:r>
            <a:br>
              <a:rPr lang="it-IT" sz="2000" dirty="0"/>
            </a:br>
            <a:r>
              <a:rPr lang="it-IT" sz="2000" dirty="0">
                <a:solidFill>
                  <a:srgbClr val="000000"/>
                </a:solidFill>
              </a:rPr>
              <a:t>                           </a:t>
            </a:r>
          </a:p>
          <a:p>
            <a:endParaRPr lang="it-IT" sz="2000" dirty="0" smtClean="0">
              <a:solidFill>
                <a:srgbClr val="000000"/>
              </a:solidFill>
            </a:endParaRPr>
          </a:p>
          <a:p>
            <a:endParaRPr lang="it-IT" sz="2000" dirty="0">
              <a:solidFill>
                <a:srgbClr val="000000"/>
              </a:solidFill>
            </a:endParaRPr>
          </a:p>
          <a:p>
            <a:r>
              <a:rPr lang="it-IT" sz="2200" dirty="0" smtClean="0">
                <a:solidFill>
                  <a:srgbClr val="000000"/>
                </a:solidFill>
              </a:rPr>
              <a:t>Il </a:t>
            </a:r>
            <a:r>
              <a:rPr lang="it-IT" sz="2200" dirty="0">
                <a:solidFill>
                  <a:srgbClr val="000000"/>
                </a:solidFill>
              </a:rPr>
              <a:t>concetto di simmetria di rotazione ha anche ulteriori interessanti sviluppi in ambito matematico perché legato allo studio algebrico dei gruppi, che trova ampie applicazioni alla cristallografia.</a:t>
            </a:r>
            <a:r>
              <a:rPr lang="it-IT" sz="2200" dirty="0"/>
              <a:t/>
            </a:r>
            <a:br>
              <a:rPr lang="it-IT" sz="2200" dirty="0"/>
            </a:br>
            <a:r>
              <a:rPr lang="it-IT" sz="2200" dirty="0">
                <a:solidFill>
                  <a:srgbClr val="000000"/>
                </a:solidFill>
              </a:rPr>
              <a:t>Sono rilevanti anche i legami con le scienze naturali poiché si può constatare che vi sono esseri viventi che presentano una forma di simmetria radiata. Vi sono interessanti studi che collegano la forma con l’ambiente. </a:t>
            </a:r>
            <a:r>
              <a:rPr lang="it-IT" sz="2400" dirty="0"/>
              <a:t/>
            </a:r>
            <a:br>
              <a:rPr lang="it-IT" sz="2400" dirty="0"/>
            </a:br>
            <a:r>
              <a:rPr lang="it-IT" sz="2400" dirty="0"/>
              <a:t/>
            </a:r>
            <a:br>
              <a:rPr lang="it-IT" sz="2400" dirty="0"/>
            </a:br>
            <a:r>
              <a:rPr lang="it-IT" sz="2400" dirty="0"/>
              <a:t/>
            </a:r>
            <a:br>
              <a:rPr lang="it-IT" sz="2400" dirty="0"/>
            </a:br>
            <a:r>
              <a:rPr lang="it-IT" sz="2400" dirty="0"/>
              <a:t/>
            </a:r>
            <a:br>
              <a:rPr lang="it-IT" sz="2400" dirty="0"/>
            </a:br>
            <a:r>
              <a:rPr lang="it-IT" sz="2400" dirty="0">
                <a:solidFill>
                  <a:srgbClr val="000000"/>
                </a:solidFill>
              </a:rPr>
              <a:t>                            </a:t>
            </a:r>
            <a:endParaRPr lang="it-IT" sz="2400"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047" y="2132856"/>
            <a:ext cx="53625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51694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244214"/>
            <a:ext cx="8568952" cy="5217443"/>
          </a:xfrm>
        </p:spPr>
        <p:txBody>
          <a:bodyPr/>
          <a:lstStyle/>
          <a:p>
            <a:pPr marL="0" indent="0">
              <a:buNone/>
            </a:pPr>
            <a:r>
              <a:rPr lang="it-IT" sz="2400" dirty="0">
                <a:solidFill>
                  <a:srgbClr val="000000"/>
                </a:solidFill>
                <a:latin typeface="Calibri" panose="020F0502020204030204" pitchFamily="34" charset="0"/>
              </a:rPr>
              <a:t>Il concetto di simmetria di rotazione ha anche ulteriori interessanti sviluppi in ambito matematico perché legato allo studio algebrico dei gruppi, che trova ampie applicazioni alla cristallografia.</a:t>
            </a:r>
            <a:r>
              <a:rPr lang="it-IT" sz="2400" dirty="0">
                <a:solidFill>
                  <a:prstClr val="black"/>
                </a:solidFill>
                <a:latin typeface="Calibri" panose="020F0502020204030204" pitchFamily="34" charset="0"/>
              </a:rPr>
              <a:t/>
            </a:r>
            <a:br>
              <a:rPr lang="it-IT" sz="2400" dirty="0">
                <a:solidFill>
                  <a:prstClr val="black"/>
                </a:solidFill>
                <a:latin typeface="Calibri" panose="020F0502020204030204" pitchFamily="34" charset="0"/>
              </a:rPr>
            </a:br>
            <a:r>
              <a:rPr lang="it-IT" sz="2400" dirty="0">
                <a:solidFill>
                  <a:srgbClr val="000000"/>
                </a:solidFill>
                <a:latin typeface="Calibri" panose="020F0502020204030204" pitchFamily="34" charset="0"/>
              </a:rPr>
              <a:t>Sono rilevanti anche i legami con le scienze naturali poiché si può constatare che vi sono esseri viventi che presentano una forma di simmetria radiata. Vi sono interessanti studi che collegano la forma con l’ambiente. </a:t>
            </a:r>
            <a:r>
              <a:rPr lang="it-IT" sz="1600" dirty="0">
                <a:solidFill>
                  <a:prstClr val="black"/>
                </a:solidFill>
              </a:rPr>
              <a:t/>
            </a:r>
            <a:br>
              <a:rPr lang="it-IT" sz="1600" dirty="0">
                <a:solidFill>
                  <a:prstClr val="black"/>
                </a:solidFill>
              </a:rPr>
            </a:br>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852936"/>
            <a:ext cx="3962400"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ttangolo 4"/>
          <p:cNvSpPr/>
          <p:nvPr/>
        </p:nvSpPr>
        <p:spPr>
          <a:xfrm>
            <a:off x="251520" y="4149080"/>
            <a:ext cx="8568952" cy="2308324"/>
          </a:xfrm>
          <a:prstGeom prst="rect">
            <a:avLst/>
          </a:prstGeom>
        </p:spPr>
        <p:txBody>
          <a:bodyPr wrap="square">
            <a:spAutoFit/>
          </a:bodyPr>
          <a:lstStyle/>
          <a:p>
            <a:r>
              <a:rPr lang="it-IT" sz="2400" dirty="0"/>
              <a:t>Per esigenze di completezza, proponiamo agli insegnanti un approfondimento delle tematiche di Scienze connesse con il percorso didattico sulle simmetrie. </a:t>
            </a:r>
            <a:r>
              <a:rPr lang="it-IT" dirty="0"/>
              <a:t/>
            </a:r>
            <a:br>
              <a:rPr lang="it-IT" dirty="0"/>
            </a:br>
            <a:r>
              <a:rPr lang="it-IT" dirty="0"/>
              <a:t/>
            </a:r>
            <a:br>
              <a:rPr lang="it-IT" dirty="0"/>
            </a:br>
            <a:r>
              <a:rPr lang="it-IT" b="1" dirty="0" smtClean="0"/>
              <a:t>Indice</a:t>
            </a:r>
            <a:r>
              <a:rPr lang="it-IT" dirty="0"/>
              <a:t/>
            </a:r>
            <a:br>
              <a:rPr lang="it-IT" dirty="0"/>
            </a:br>
            <a:r>
              <a:rPr lang="it-IT" b="1" dirty="0">
                <a:hlinkClick r:id="rId3"/>
              </a:rPr>
              <a:t>Sistematica. Cenni storici</a:t>
            </a:r>
            <a:r>
              <a:rPr lang="it-IT" dirty="0"/>
              <a:t/>
            </a:r>
            <a:br>
              <a:rPr lang="it-IT" dirty="0"/>
            </a:br>
            <a:r>
              <a:rPr lang="it-IT" b="1" dirty="0">
                <a:hlinkClick r:id="rId4"/>
              </a:rPr>
              <a:t>Evoluzione: concetti chiave e fraintendimenti</a:t>
            </a:r>
            <a:endParaRPr lang="it-IT" dirty="0"/>
          </a:p>
        </p:txBody>
      </p:sp>
    </p:spTree>
    <p:extLst>
      <p:ext uri="{BB962C8B-B14F-4D97-AF65-F5344CB8AC3E}">
        <p14:creationId xmlns:p14="http://schemas.microsoft.com/office/powerpoint/2010/main" val="39508739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404664"/>
            <a:ext cx="7920880" cy="594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90240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smtClean="0"/>
              <a:t>Dal triangolo equilatero all’esagono</a:t>
            </a:r>
            <a:endParaRPr lang="it-IT"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2348880"/>
            <a:ext cx="7878256" cy="397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77031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smtClean="0"/>
              <a:t>Simmetrie dell’esagono regolare</a:t>
            </a:r>
            <a:endParaRPr lang="it-IT" cap="all" dirty="0"/>
          </a:p>
        </p:txBody>
      </p:sp>
      <p:sp>
        <p:nvSpPr>
          <p:cNvPr id="3" name="Segnaposto contenuto 2"/>
          <p:cNvSpPr>
            <a:spLocks noGrp="1"/>
          </p:cNvSpPr>
          <p:nvPr>
            <p:ph idx="1"/>
          </p:nvPr>
        </p:nvSpPr>
        <p:spPr/>
        <p:txBody>
          <a:bodyPr>
            <a:normAutofit fontScale="92500" lnSpcReduction="10000"/>
          </a:bodyPr>
          <a:lstStyle/>
          <a:p>
            <a:pPr algn="just"/>
            <a:r>
              <a:rPr lang="it-IT" dirty="0" smtClean="0">
                <a:latin typeface="Calibri" panose="020F0502020204030204" pitchFamily="34" charset="0"/>
              </a:rPr>
              <a:t>Il triangolo equilatero ammette tre assi di simmetrie(mediane) e un centro di simmetria radiale con rotazioni di 120°,240°,360°:non ammette centro di simmetria.</a:t>
            </a:r>
          </a:p>
          <a:p>
            <a:pPr algn="just"/>
            <a:r>
              <a:rPr lang="it-IT" dirty="0" smtClean="0">
                <a:latin typeface="Calibri" panose="020F0502020204030204" pitchFamily="34" charset="0"/>
              </a:rPr>
              <a:t>L’esagono regolare presenta sei assi di simmetria: precisamente le diagonali di angoli opposti e le rette che congiungono i punti medi dei lati opposti. Il centro è punto di simmetria centrale e centro di rotazione con angoli di 60°,120°,180°,240°,300° e 360°. </a:t>
            </a:r>
            <a:endParaRPr lang="it-IT" dirty="0">
              <a:latin typeface="Calibri" panose="020F0502020204030204" pitchFamily="34" charset="0"/>
            </a:endParaRP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828567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smtClean="0"/>
              <a:t>Scomposizione del triangolo equilatero in  triangoli uguali</a:t>
            </a:r>
            <a:endParaRPr lang="it-IT"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2024844"/>
            <a:ext cx="3225106" cy="2520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2672916"/>
            <a:ext cx="3163875"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3284984"/>
            <a:ext cx="4033837" cy="288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06286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cap="all" dirty="0" smtClean="0"/>
              <a:t>Teorema del Viviani</a:t>
            </a:r>
            <a:endParaRPr lang="it-IT" cap="all" dirty="0"/>
          </a:p>
        </p:txBody>
      </p:sp>
      <p:sp>
        <p:nvSpPr>
          <p:cNvPr id="3" name="Segnaposto contenuto 2"/>
          <p:cNvSpPr>
            <a:spLocks noGrp="1"/>
          </p:cNvSpPr>
          <p:nvPr>
            <p:ph idx="1"/>
          </p:nvPr>
        </p:nvSpPr>
        <p:spPr>
          <a:xfrm>
            <a:off x="457200" y="1600200"/>
            <a:ext cx="8435280" cy="4525963"/>
          </a:xfrm>
        </p:spPr>
        <p:txBody>
          <a:bodyPr>
            <a:normAutofit/>
          </a:bodyPr>
          <a:lstStyle/>
          <a:p>
            <a:pPr marL="0" indent="0">
              <a:buNone/>
            </a:pPr>
            <a:r>
              <a:rPr lang="it-IT" dirty="0" smtClean="0"/>
              <a:t>In un triangolo equilatero la somma delle distanze di ogni punto interno dai lati è costante</a:t>
            </a:r>
            <a:endParaRPr lang="it-IT"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0625" y="2810718"/>
            <a:ext cx="4222750" cy="393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22292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cap="all" dirty="0" smtClean="0"/>
              <a:t>dimostrazione</a:t>
            </a:r>
            <a:endParaRPr lang="it-IT" cap="all" dirty="0"/>
          </a:p>
        </p:txBody>
      </p:sp>
      <p:sp>
        <p:nvSpPr>
          <p:cNvPr id="3" name="Segnaposto contenuto 2"/>
          <p:cNvSpPr>
            <a:spLocks noGrp="1"/>
          </p:cNvSpPr>
          <p:nvPr>
            <p:ph idx="1"/>
          </p:nvPr>
        </p:nvSpPr>
        <p:spPr>
          <a:xfrm>
            <a:off x="179512" y="1052736"/>
            <a:ext cx="8784976" cy="4525963"/>
          </a:xfrm>
        </p:spPr>
        <p:txBody>
          <a:bodyPr>
            <a:noAutofit/>
          </a:bodyPr>
          <a:lstStyle/>
          <a:p>
            <a:pPr marL="0" indent="0">
              <a:buNone/>
            </a:pPr>
            <a:r>
              <a:rPr lang="it-IT" sz="2800" dirty="0" smtClean="0"/>
              <a:t>Si congiunga il punto con i vertici del triangolo: in tal modo il triangolo viene decomposto in tre triangolo disgiunti, Ne consegue che l’area del triangolo è la somma delle aree dei tre triangoli, cioè detti l e h la misura del lato e dell’altezza  del triangolo equilatero e q, k, p le misure delle altezze dei singoli triangoli vale</a:t>
            </a:r>
          </a:p>
          <a:p>
            <a:pPr marL="0" indent="0">
              <a:buNone/>
            </a:pPr>
            <a:r>
              <a:rPr lang="it-IT" sz="2800" dirty="0" smtClean="0"/>
              <a:t> ½ l(</a:t>
            </a:r>
            <a:r>
              <a:rPr lang="it-IT" sz="2800" dirty="0" err="1"/>
              <a:t>q</a:t>
            </a:r>
            <a:r>
              <a:rPr lang="it-IT" sz="2800" dirty="0" err="1" smtClean="0"/>
              <a:t>+k+p</a:t>
            </a:r>
            <a:r>
              <a:rPr lang="it-IT" sz="2800" dirty="0" smtClean="0"/>
              <a:t>)=½ l h</a:t>
            </a:r>
          </a:p>
          <a:p>
            <a:pPr marL="0" indent="0">
              <a:buNone/>
            </a:pPr>
            <a:r>
              <a:rPr lang="it-IT" sz="2800" dirty="0" smtClean="0"/>
              <a:t>Si ottiene che la somma delle distanze dai lati vale h qualunque sia il punto considerato.</a:t>
            </a:r>
          </a:p>
          <a:p>
            <a:pPr marL="0" indent="0">
              <a:buNone/>
            </a:pPr>
            <a:r>
              <a:rPr lang="it-IT" sz="2800" dirty="0" smtClean="0">
                <a:solidFill>
                  <a:srgbClr val="FF0000"/>
                </a:solidFill>
              </a:rPr>
              <a:t>Vale l’inverso del teorema, cioè</a:t>
            </a:r>
          </a:p>
          <a:p>
            <a:pPr marL="0" indent="0">
              <a:buNone/>
            </a:pPr>
            <a:r>
              <a:rPr lang="it-IT" sz="2800" dirty="0" smtClean="0">
                <a:solidFill>
                  <a:srgbClr val="FF0000"/>
                </a:solidFill>
              </a:rPr>
              <a:t>Se in un triangolo la somma delle distanze di un qualunque punto dai lati è costante allora il triangolo è equilatero ?</a:t>
            </a:r>
            <a:endParaRPr lang="it-IT" sz="2800" dirty="0">
              <a:solidFill>
                <a:srgbClr val="FF0000"/>
              </a:solidFill>
            </a:endParaRP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39501714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060848"/>
            <a:ext cx="8352928" cy="1584176"/>
          </a:xfrm>
        </p:spPr>
        <p:txBody>
          <a:bodyPr>
            <a:normAutofit/>
          </a:bodyPr>
          <a:lstStyle/>
          <a:p>
            <a:pPr algn="l"/>
            <a:r>
              <a:rPr lang="it-IT" sz="3200" cap="all" dirty="0" smtClean="0"/>
              <a:t>Costruzione del triangolo equilatero e dell’esagono regolare inscritti in una circonferenza</a:t>
            </a:r>
            <a:endParaRPr lang="it-IT" sz="3200"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1799848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908720"/>
            <a:ext cx="1427227" cy="1972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ttangolo 4"/>
          <p:cNvSpPr/>
          <p:nvPr/>
        </p:nvSpPr>
        <p:spPr>
          <a:xfrm>
            <a:off x="2286000" y="1268760"/>
            <a:ext cx="4572000" cy="1477328"/>
          </a:xfrm>
          <a:prstGeom prst="rect">
            <a:avLst/>
          </a:prstGeom>
          <a:ln>
            <a:solidFill>
              <a:schemeClr val="accent1"/>
            </a:solidFill>
          </a:ln>
        </p:spPr>
        <p:txBody>
          <a:bodyPr>
            <a:spAutoFit/>
          </a:bodyPr>
          <a:lstStyle/>
          <a:p>
            <a:r>
              <a:rPr lang="it-IT" b="1" dirty="0"/>
              <a:t>La scienza - la matematica nella realtà 1 </a:t>
            </a:r>
            <a:r>
              <a:rPr lang="it-IT" dirty="0" smtClean="0"/>
              <a:t>– </a:t>
            </a:r>
            <a:endParaRPr lang="it-IT" dirty="0"/>
          </a:p>
          <a:p>
            <a:r>
              <a:rPr lang="it-IT" dirty="0" smtClean="0"/>
              <a:t>di</a:t>
            </a:r>
            <a:r>
              <a:rPr lang="it-IT" dirty="0"/>
              <a:t> </a:t>
            </a:r>
            <a:r>
              <a:rPr lang="it-IT" dirty="0">
                <a:hlinkClick r:id="rId3"/>
              </a:rPr>
              <a:t>Castelnuovo </a:t>
            </a:r>
            <a:r>
              <a:rPr lang="it-IT" dirty="0" smtClean="0">
                <a:hlinkClick r:id="rId3"/>
              </a:rPr>
              <a:t>,</a:t>
            </a:r>
            <a:r>
              <a:rPr lang="it-IT" dirty="0" err="1" smtClean="0">
                <a:hlinkClick r:id="rId3"/>
              </a:rPr>
              <a:t>Gori</a:t>
            </a:r>
            <a:r>
              <a:rPr lang="it-IT" dirty="0" smtClean="0">
                <a:hlinkClick r:id="rId3"/>
              </a:rPr>
              <a:t> </a:t>
            </a:r>
            <a:r>
              <a:rPr lang="it-IT" dirty="0">
                <a:hlinkClick r:id="rId3"/>
              </a:rPr>
              <a:t>Giorgi </a:t>
            </a:r>
            <a:r>
              <a:rPr lang="it-IT" dirty="0" smtClean="0">
                <a:hlinkClick r:id="rId3"/>
              </a:rPr>
              <a:t>,Valenti</a:t>
            </a:r>
            <a:r>
              <a:rPr lang="it-IT" dirty="0"/>
              <a:t>  </a:t>
            </a:r>
            <a:endParaRPr lang="it-IT" dirty="0" smtClean="0"/>
          </a:p>
          <a:p>
            <a:r>
              <a:rPr lang="it-IT" dirty="0" err="1" smtClean="0"/>
              <a:t>Firenze,La</a:t>
            </a:r>
            <a:r>
              <a:rPr lang="it-IT" dirty="0" smtClean="0"/>
              <a:t> </a:t>
            </a:r>
            <a:r>
              <a:rPr lang="it-IT" dirty="0"/>
              <a:t>Nuova Italia,1990</a:t>
            </a:r>
          </a:p>
          <a:p>
            <a:endParaRPr lang="it-IT" dirty="0" smtClean="0"/>
          </a:p>
          <a:p>
            <a:endParaRPr lang="it-IT"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468" y="2996952"/>
            <a:ext cx="1427228" cy="2140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ttangolo 2"/>
          <p:cNvSpPr/>
          <p:nvPr/>
        </p:nvSpPr>
        <p:spPr>
          <a:xfrm>
            <a:off x="2339752" y="3140968"/>
            <a:ext cx="4572000" cy="1477328"/>
          </a:xfrm>
          <a:prstGeom prst="rect">
            <a:avLst/>
          </a:prstGeom>
          <a:ln>
            <a:solidFill>
              <a:schemeClr val="accent1"/>
            </a:solidFill>
          </a:ln>
        </p:spPr>
        <p:txBody>
          <a:bodyPr>
            <a:spAutoFit/>
          </a:bodyPr>
          <a:lstStyle/>
          <a:p>
            <a:r>
              <a:rPr lang="it-IT" b="1" dirty="0">
                <a:solidFill>
                  <a:srgbClr val="000000"/>
                </a:solidFill>
              </a:rPr>
              <a:t>PIEGA E SPIEGA LA MATEMATICA</a:t>
            </a:r>
            <a:r>
              <a:rPr lang="it-IT" dirty="0"/>
              <a:t/>
            </a:r>
            <a:br>
              <a:rPr lang="it-IT" dirty="0"/>
            </a:br>
            <a:r>
              <a:rPr lang="it-IT" dirty="0">
                <a:solidFill>
                  <a:srgbClr val="000000"/>
                </a:solidFill>
              </a:rPr>
              <a:t>Laboratorio di giochi matematici</a:t>
            </a:r>
            <a:r>
              <a:rPr lang="it-IT" dirty="0"/>
              <a:t/>
            </a:r>
            <a:br>
              <a:rPr lang="it-IT" dirty="0"/>
            </a:br>
            <a:r>
              <a:rPr lang="it-IT" u="sng" dirty="0" err="1">
                <a:solidFill>
                  <a:schemeClr val="accent1"/>
                </a:solidFill>
                <a:hlinkClick r:id="rId5"/>
              </a:rPr>
              <a:t>Albrecht</a:t>
            </a:r>
            <a:r>
              <a:rPr lang="it-IT" u="sng" dirty="0">
                <a:solidFill>
                  <a:schemeClr val="accent1"/>
                </a:solidFill>
                <a:hlinkClick r:id="rId5"/>
              </a:rPr>
              <a:t> </a:t>
            </a:r>
            <a:r>
              <a:rPr lang="it-IT" u="sng" dirty="0" err="1" smtClean="0">
                <a:solidFill>
                  <a:schemeClr val="accent1"/>
                </a:solidFill>
                <a:hlinkClick r:id="rId5"/>
              </a:rPr>
              <a:t>Beutelspacher</a:t>
            </a:r>
            <a:r>
              <a:rPr lang="it-IT" u="sng" dirty="0" smtClean="0">
                <a:solidFill>
                  <a:schemeClr val="accent1"/>
                </a:solidFill>
              </a:rPr>
              <a:t>, Marcus Wagner</a:t>
            </a:r>
            <a:r>
              <a:rPr lang="it-IT" dirty="0">
                <a:solidFill>
                  <a:srgbClr val="000000"/>
                </a:solidFill>
              </a:rPr>
              <a:t> </a:t>
            </a:r>
            <a:r>
              <a:rPr lang="it-IT" dirty="0"/>
              <a:t/>
            </a:r>
            <a:br>
              <a:rPr lang="it-IT" dirty="0"/>
            </a:br>
            <a:r>
              <a:rPr lang="it-IT" dirty="0">
                <a:solidFill>
                  <a:srgbClr val="000000"/>
                </a:solidFill>
              </a:rPr>
              <a:t>Traduzione di Umberto </a:t>
            </a:r>
            <a:r>
              <a:rPr lang="it-IT" dirty="0" smtClean="0">
                <a:solidFill>
                  <a:srgbClr val="000000"/>
                </a:solidFill>
              </a:rPr>
              <a:t>Gandini</a:t>
            </a:r>
          </a:p>
          <a:p>
            <a:r>
              <a:rPr lang="it-IT" dirty="0" err="1" smtClean="0">
                <a:solidFill>
                  <a:srgbClr val="000000"/>
                </a:solidFill>
              </a:rPr>
              <a:t>Milano,Casa</a:t>
            </a:r>
            <a:r>
              <a:rPr lang="it-IT" dirty="0" smtClean="0">
                <a:solidFill>
                  <a:srgbClr val="000000"/>
                </a:solidFill>
              </a:rPr>
              <a:t> editrice Ponte delle Grazie, 2009</a:t>
            </a:r>
            <a:endParaRPr lang="it-IT" dirty="0"/>
          </a:p>
        </p:txBody>
      </p:sp>
      <p:pic>
        <p:nvPicPr>
          <p:cNvPr id="819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5491063"/>
            <a:ext cx="54006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ccia a destra 5"/>
          <p:cNvSpPr/>
          <p:nvPr/>
        </p:nvSpPr>
        <p:spPr>
          <a:xfrm>
            <a:off x="6732240" y="551723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674554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cap="all" dirty="0" smtClean="0"/>
              <a:t>Costruzione di un triangolo equilatero nota l’altezza</a:t>
            </a:r>
            <a:endParaRPr lang="it-IT" cap="all"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4744" y="764704"/>
            <a:ext cx="12695756" cy="5655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2108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36912"/>
            <a:ext cx="8229600" cy="1143000"/>
          </a:xfrm>
        </p:spPr>
        <p:txBody>
          <a:bodyPr>
            <a:noAutofit/>
          </a:bodyPr>
          <a:lstStyle/>
          <a:p>
            <a:pPr algn="just"/>
            <a:r>
              <a:rPr lang="it-IT" sz="2800" dirty="0" smtClean="0"/>
              <a:t/>
            </a:r>
            <a:br>
              <a:rPr lang="it-IT" sz="2800" dirty="0" smtClean="0"/>
            </a:br>
            <a:r>
              <a:rPr lang="it-IT" sz="2800" dirty="0" smtClean="0"/>
              <a:t>Si suddivide l’altezza HB in tre parti uguali utilizzando il teorema di Talete. Per la proprietà del baricentro si individua il punto G. Ricordando la costruzione del triangolo equilatero inscritto in una circonferenza, si traccia la circonferenza di centro G e raggio GB. Si individuano gli altri vertici A e C come intersezione della circonferenza con la perpendicolare per H all’altezza HB </a:t>
            </a:r>
            <a:endParaRPr lang="it-IT" sz="2800"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
        <p:nvSpPr>
          <p:cNvPr id="5" name="CasellaDiTesto 4"/>
          <p:cNvSpPr txBox="1"/>
          <p:nvPr/>
        </p:nvSpPr>
        <p:spPr>
          <a:xfrm>
            <a:off x="2987824" y="1041066"/>
            <a:ext cx="3603102" cy="769441"/>
          </a:xfrm>
          <a:prstGeom prst="rect">
            <a:avLst/>
          </a:prstGeom>
          <a:noFill/>
        </p:spPr>
        <p:txBody>
          <a:bodyPr wrap="none" rtlCol="0">
            <a:spAutoFit/>
          </a:bodyPr>
          <a:lstStyle/>
          <a:p>
            <a:r>
              <a:rPr lang="it-IT" sz="4400" dirty="0" smtClean="0">
                <a:latin typeface="Calibri" panose="020F0502020204030204" pitchFamily="34" charset="0"/>
              </a:rPr>
              <a:t>COSTRUZIONE </a:t>
            </a:r>
            <a:endParaRPr lang="it-IT" sz="4400" dirty="0">
              <a:latin typeface="Calibri" panose="020F0502020204030204" pitchFamily="34" charset="0"/>
            </a:endParaRPr>
          </a:p>
        </p:txBody>
      </p:sp>
    </p:spTree>
    <p:extLst>
      <p:ext uri="{BB962C8B-B14F-4D97-AF65-F5344CB8AC3E}">
        <p14:creationId xmlns:p14="http://schemas.microsoft.com/office/powerpoint/2010/main" val="28940875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cap="all" dirty="0" smtClean="0"/>
              <a:t>Costruiamo i poliedri</a:t>
            </a:r>
            <a:endParaRPr lang="it-IT" cap="all" dirty="0"/>
          </a:p>
        </p:txBody>
      </p:sp>
      <p:sp>
        <p:nvSpPr>
          <p:cNvPr id="3" name="Segnaposto contenuto 2"/>
          <p:cNvSpPr>
            <a:spLocks noGrp="1"/>
          </p:cNvSpPr>
          <p:nvPr>
            <p:ph idx="1"/>
          </p:nvPr>
        </p:nvSpPr>
        <p:spPr/>
        <p:txBody>
          <a:bodyPr>
            <a:normAutofit lnSpcReduction="10000"/>
          </a:bodyPr>
          <a:lstStyle/>
          <a:p>
            <a:pPr marL="0" indent="0">
              <a:buNone/>
            </a:pPr>
            <a:r>
              <a:rPr lang="it-IT" sz="2800" dirty="0">
                <a:hlinkClick r:id="rId2"/>
              </a:rPr>
              <a:t>http://</a:t>
            </a:r>
            <a:r>
              <a:rPr lang="it-IT" sz="2800" dirty="0" smtClean="0">
                <a:hlinkClick r:id="rId2"/>
              </a:rPr>
              <a:t>dm.unife.it/matematicainsieme/sitocristalli/perc_mate003a.htm</a:t>
            </a:r>
            <a:endParaRPr lang="it-IT" sz="2800" dirty="0" smtClean="0"/>
          </a:p>
          <a:p>
            <a:endParaRPr lang="it-IT" sz="800" dirty="0"/>
          </a:p>
          <a:p>
            <a:pPr marL="0" indent="0">
              <a:buNone/>
            </a:pPr>
            <a:endParaRPr lang="it-IT" sz="2800" dirty="0" smtClean="0"/>
          </a:p>
          <a:p>
            <a:pPr marL="0" indent="0">
              <a:buNone/>
            </a:pPr>
            <a:r>
              <a:rPr lang="it-IT" sz="2800" dirty="0" smtClean="0"/>
              <a:t> </a:t>
            </a:r>
            <a:endParaRPr lang="it-IT" sz="2800" dirty="0"/>
          </a:p>
          <a:p>
            <a:pPr marL="0" indent="0">
              <a:buNone/>
            </a:pPr>
            <a:endParaRPr lang="it-IT" sz="2800" dirty="0" smtClean="0"/>
          </a:p>
          <a:p>
            <a:pPr marL="0" indent="0">
              <a:buNone/>
            </a:pPr>
            <a:endParaRPr lang="it-IT" sz="2800" dirty="0"/>
          </a:p>
          <a:p>
            <a:pPr marL="0" indent="0">
              <a:buNone/>
            </a:pPr>
            <a:endParaRPr lang="it-IT" sz="2800" dirty="0" smtClean="0"/>
          </a:p>
          <a:p>
            <a:pPr marL="0" indent="0">
              <a:buNone/>
            </a:pPr>
            <a:endParaRPr lang="it-IT" sz="2800" dirty="0"/>
          </a:p>
          <a:p>
            <a:pPr marL="0" indent="0">
              <a:buNone/>
            </a:pPr>
            <a:r>
              <a:rPr lang="it-IT" sz="1900" i="1" dirty="0" smtClean="0"/>
              <a:t>                                                               </a:t>
            </a:r>
            <a:r>
              <a:rPr lang="it-IT" sz="2400" i="1" dirty="0" smtClean="0">
                <a:latin typeface="Times New Roman" panose="02020603050405020304" pitchFamily="18" charset="0"/>
                <a:cs typeface="Times New Roman" panose="02020603050405020304" pitchFamily="18" charset="0"/>
              </a:rPr>
              <a:t>8 facce ottaedro regolare                </a:t>
            </a:r>
            <a:endParaRPr lang="it-IT" sz="2400" i="1" dirty="0">
              <a:latin typeface="Times New Roman" panose="02020603050405020304" pitchFamily="18" charset="0"/>
              <a:cs typeface="Times New Roman" panose="02020603050405020304" pitchFamily="18" charset="0"/>
            </a:endParaRP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862263"/>
            <a:ext cx="1133475"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4225601"/>
            <a:ext cx="1584176" cy="1536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2220" y="4398615"/>
            <a:ext cx="118110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8642" y="4598640"/>
            <a:ext cx="971550"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ttangolo 5"/>
          <p:cNvSpPr/>
          <p:nvPr/>
        </p:nvSpPr>
        <p:spPr>
          <a:xfrm>
            <a:off x="2123728" y="3244334"/>
            <a:ext cx="3386889" cy="461665"/>
          </a:xfrm>
          <a:prstGeom prst="rect">
            <a:avLst/>
          </a:prstGeom>
        </p:spPr>
        <p:txBody>
          <a:bodyPr wrap="none">
            <a:spAutoFit/>
          </a:bodyPr>
          <a:lstStyle/>
          <a:p>
            <a:r>
              <a:rPr lang="it-IT" sz="2400" i="1" dirty="0">
                <a:solidFill>
                  <a:srgbClr val="000000"/>
                </a:solidFill>
                <a:latin typeface="Times New Roman"/>
              </a:rPr>
              <a:t>4 facce tetraedro regolare</a:t>
            </a:r>
            <a:endParaRPr lang="it-IT" sz="2400" dirty="0"/>
          </a:p>
        </p:txBody>
      </p:sp>
    </p:spTree>
    <p:extLst>
      <p:ext uri="{BB962C8B-B14F-4D97-AF65-F5344CB8AC3E}">
        <p14:creationId xmlns:p14="http://schemas.microsoft.com/office/powerpoint/2010/main" val="39466146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Altri strumenti </a:t>
            </a:r>
            <a:endParaRPr lang="it-IT" dirty="0"/>
          </a:p>
        </p:txBody>
      </p:sp>
      <p:sp>
        <p:nvSpPr>
          <p:cNvPr id="3" name="Segnaposto contenuto 2"/>
          <p:cNvSpPr>
            <a:spLocks noGrp="1"/>
          </p:cNvSpPr>
          <p:nvPr>
            <p:ph idx="1"/>
          </p:nvPr>
        </p:nvSpPr>
        <p:spPr/>
        <p:txBody>
          <a:bodyPr>
            <a:normAutofit/>
          </a:bodyPr>
          <a:lstStyle/>
          <a:p>
            <a:pPr marL="0" indent="0">
              <a:buNone/>
            </a:pPr>
            <a:r>
              <a:rPr lang="it-IT" sz="2800" dirty="0" smtClean="0"/>
              <a:t>Altri strumenti ?</a:t>
            </a:r>
            <a:endParaRPr lang="it-IT" sz="2800" dirty="0"/>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spTree>
    <p:extLst>
      <p:ext uri="{BB962C8B-B14F-4D97-AF65-F5344CB8AC3E}">
        <p14:creationId xmlns:p14="http://schemas.microsoft.com/office/powerpoint/2010/main" val="8273945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ALTRI STRUMENTI? </a:t>
            </a:r>
            <a:endParaRPr lang="it-IT" dirty="0"/>
          </a:p>
        </p:txBody>
      </p:sp>
      <p:sp>
        <p:nvSpPr>
          <p:cNvPr id="3" name="Segnaposto contenuto 2"/>
          <p:cNvSpPr>
            <a:spLocks noGrp="1"/>
          </p:cNvSpPr>
          <p:nvPr>
            <p:ph idx="1"/>
          </p:nvPr>
        </p:nvSpPr>
        <p:spPr/>
        <p:txBody>
          <a:bodyPr/>
          <a:lstStyle/>
          <a:p>
            <a:pPr marL="0" indent="0">
              <a:buNone/>
            </a:pPr>
            <a:r>
              <a:rPr lang="it-IT" sz="3600" i="1" dirty="0" smtClean="0">
                <a:solidFill>
                  <a:srgbClr val="FF0000"/>
                </a:solidFill>
                <a:latin typeface="Calibri" panose="020F0502020204030204" pitchFamily="34" charset="0"/>
              </a:rPr>
              <a:t>Ho capito che la costruzione di figure geometriche va fatta con un materiale, un qualcosa che si maneggia, che si fa e si disfa..</a:t>
            </a:r>
            <a:endParaRPr lang="en-GB" sz="3600" i="1" dirty="0" smtClean="0">
              <a:solidFill>
                <a:srgbClr val="FF0000"/>
              </a:solidFill>
              <a:latin typeface="Calibri" panose="020F0502020204030204" pitchFamily="34" charset="0"/>
            </a:endParaRPr>
          </a:p>
          <a:p>
            <a:pPr>
              <a:buNone/>
            </a:pPr>
            <a:r>
              <a:rPr lang="it-IT" dirty="0" smtClean="0"/>
              <a:t>Emma Castelnuovo , 2008</a:t>
            </a:r>
          </a:p>
          <a:p>
            <a:pPr>
              <a:buNone/>
            </a:pPr>
            <a:endParaRPr lang="it-IT" dirty="0"/>
          </a:p>
        </p:txBody>
      </p:sp>
      <p:sp>
        <p:nvSpPr>
          <p:cNvPr id="4" name="Segnaposto piè di pagina 3"/>
          <p:cNvSpPr>
            <a:spLocks noGrp="1"/>
          </p:cNvSpPr>
          <p:nvPr>
            <p:ph type="ftr" sz="quarter" idx="11"/>
          </p:nvPr>
        </p:nvSpPr>
        <p:spPr/>
        <p:txBody>
          <a:bodyPr/>
          <a:lstStyle/>
          <a:p>
            <a:r>
              <a:rPr lang="it-IT" smtClean="0"/>
              <a:t>Giuliana Gnani,isoperimetria ed equiestensione, 6 marzo 2013</a:t>
            </a:r>
            <a:endParaRPr lang="it-IT"/>
          </a:p>
        </p:txBody>
      </p:sp>
      <p:sp>
        <p:nvSpPr>
          <p:cNvPr id="5" name="Segnaposto numero diapositiva 4"/>
          <p:cNvSpPr>
            <a:spLocks noGrp="1"/>
          </p:cNvSpPr>
          <p:nvPr>
            <p:ph type="sldNum" sz="quarter" idx="12"/>
          </p:nvPr>
        </p:nvSpPr>
        <p:spPr/>
        <p:txBody>
          <a:bodyPr/>
          <a:lstStyle/>
          <a:p>
            <a:fld id="{AE28FB3B-552D-4364-92B0-132A402F4673}" type="slidenum">
              <a:rPr lang="it-IT" smtClean="0"/>
              <a:pPr/>
              <a:t>44</a:t>
            </a:fld>
            <a:endParaRPr lang="it-IT"/>
          </a:p>
        </p:txBody>
      </p:sp>
    </p:spTree>
    <p:extLst>
      <p:ext uri="{BB962C8B-B14F-4D97-AF65-F5344CB8AC3E}">
        <p14:creationId xmlns:p14="http://schemas.microsoft.com/office/powerpoint/2010/main" val="13979505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3648" y="908720"/>
            <a:ext cx="5112568" cy="5949280"/>
          </a:xfrm>
          <a:prstGeom prst="rect">
            <a:avLst/>
          </a:prstGeom>
        </p:spPr>
      </p:pic>
      <p:sp>
        <p:nvSpPr>
          <p:cNvPr id="3" name="CasellaDiTesto 2"/>
          <p:cNvSpPr txBox="1"/>
          <p:nvPr/>
        </p:nvSpPr>
        <p:spPr>
          <a:xfrm>
            <a:off x="1619672" y="4654877"/>
            <a:ext cx="5328592" cy="923330"/>
          </a:xfrm>
          <a:prstGeom prst="rect">
            <a:avLst/>
          </a:prstGeom>
          <a:solidFill>
            <a:srgbClr val="FFFF00"/>
          </a:solidFill>
        </p:spPr>
        <p:txBody>
          <a:bodyPr wrap="square" rtlCol="0">
            <a:spAutoFit/>
          </a:bodyPr>
          <a:lstStyle/>
          <a:p>
            <a:r>
              <a:rPr lang="it-IT" dirty="0" smtClean="0"/>
              <a:t>Tratto da</a:t>
            </a:r>
          </a:p>
          <a:p>
            <a:r>
              <a:rPr lang="it-IT" dirty="0" smtClean="0"/>
              <a:t> Paola </a:t>
            </a:r>
            <a:r>
              <a:rPr lang="it-IT" dirty="0" err="1" smtClean="0"/>
              <a:t>Sgarzi,Light</a:t>
            </a:r>
            <a:r>
              <a:rPr lang="it-IT" dirty="0" smtClean="0"/>
              <a:t> and </a:t>
            </a:r>
            <a:r>
              <a:rPr lang="it-IT" dirty="0" err="1" smtClean="0"/>
              <a:t>colours_exam_work</a:t>
            </a:r>
            <a:endParaRPr lang="it-IT" dirty="0" smtClean="0"/>
          </a:p>
          <a:p>
            <a:r>
              <a:rPr lang="it-IT" dirty="0" err="1" smtClean="0"/>
              <a:t>Issue</a:t>
            </a:r>
            <a:r>
              <a:rPr lang="it-IT" dirty="0" smtClean="0"/>
              <a:t> </a:t>
            </a:r>
            <a:r>
              <a:rPr lang="it-IT" dirty="0" err="1" smtClean="0"/>
              <a:t>project</a:t>
            </a:r>
            <a:endParaRPr lang="it-IT" dirty="0"/>
          </a:p>
        </p:txBody>
      </p:sp>
      <p:sp>
        <p:nvSpPr>
          <p:cNvPr id="4" name="Segnaposto numero diapositiva 3"/>
          <p:cNvSpPr>
            <a:spLocks noGrp="1"/>
          </p:cNvSpPr>
          <p:nvPr>
            <p:ph type="sldNum" sz="quarter" idx="12"/>
          </p:nvPr>
        </p:nvSpPr>
        <p:spPr/>
        <p:txBody>
          <a:bodyPr/>
          <a:lstStyle/>
          <a:p>
            <a:fld id="{889A3BC4-C94E-4BFB-B039-380FBC5A416C}" type="slidenum">
              <a:rPr lang="it-IT" smtClean="0"/>
              <a:t>45</a:t>
            </a:fld>
            <a:endParaRPr lang="it-IT"/>
          </a:p>
        </p:txBody>
      </p:sp>
    </p:spTree>
    <p:extLst>
      <p:ext uri="{BB962C8B-B14F-4D97-AF65-F5344CB8AC3E}">
        <p14:creationId xmlns:p14="http://schemas.microsoft.com/office/powerpoint/2010/main" val="10152744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492896"/>
            <a:ext cx="4267062" cy="2993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1316" y="3398172"/>
            <a:ext cx="3333713"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p:nvPr/>
        </p:nvSpPr>
        <p:spPr>
          <a:xfrm>
            <a:off x="495098" y="1582691"/>
            <a:ext cx="3450175" cy="584775"/>
          </a:xfrm>
          <a:prstGeom prst="rect">
            <a:avLst/>
          </a:prstGeom>
          <a:noFill/>
        </p:spPr>
        <p:txBody>
          <a:bodyPr wrap="none" rtlCol="0">
            <a:spAutoFit/>
          </a:bodyPr>
          <a:lstStyle/>
          <a:p>
            <a:r>
              <a:rPr lang="it-IT" sz="3200" b="1" dirty="0" smtClean="0"/>
              <a:t>CON IL MATERIALE </a:t>
            </a:r>
            <a:endParaRPr lang="it-IT" sz="3200" b="1" dirty="0"/>
          </a:p>
        </p:txBody>
      </p:sp>
      <p:sp>
        <p:nvSpPr>
          <p:cNvPr id="3" name="CasellaDiTesto 2"/>
          <p:cNvSpPr txBox="1"/>
          <p:nvPr/>
        </p:nvSpPr>
        <p:spPr>
          <a:xfrm>
            <a:off x="4499992" y="1126485"/>
            <a:ext cx="3968330" cy="646331"/>
          </a:xfrm>
          <a:prstGeom prst="rect">
            <a:avLst/>
          </a:prstGeom>
          <a:solidFill>
            <a:srgbClr val="FFFF00"/>
          </a:solidFill>
        </p:spPr>
        <p:txBody>
          <a:bodyPr wrap="none" rtlCol="0">
            <a:spAutoFit/>
          </a:bodyPr>
          <a:lstStyle/>
          <a:p>
            <a:r>
              <a:rPr lang="it-IT" dirty="0" smtClean="0"/>
              <a:t>   figura realizzata </a:t>
            </a:r>
          </a:p>
          <a:p>
            <a:r>
              <a:rPr lang="it-IT" dirty="0" smtClean="0"/>
              <a:t>dalla prof.ssa  Angela  Balestra                  </a:t>
            </a:r>
            <a:endParaRPr lang="it-IT" dirty="0"/>
          </a:p>
        </p:txBody>
      </p:sp>
      <p:sp>
        <p:nvSpPr>
          <p:cNvPr id="4" name="Rettangolo 3"/>
          <p:cNvSpPr/>
          <p:nvPr/>
        </p:nvSpPr>
        <p:spPr>
          <a:xfrm>
            <a:off x="4355976" y="980728"/>
            <a:ext cx="4082752"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Segnaposto numero diapositiva 4"/>
          <p:cNvSpPr>
            <a:spLocks noGrp="1"/>
          </p:cNvSpPr>
          <p:nvPr>
            <p:ph type="sldNum" sz="quarter" idx="12"/>
          </p:nvPr>
        </p:nvSpPr>
        <p:spPr/>
        <p:txBody>
          <a:bodyPr/>
          <a:lstStyle/>
          <a:p>
            <a:fld id="{889A3BC4-C94E-4BFB-B039-380FBC5A416C}" type="slidenum">
              <a:rPr lang="it-IT" smtClean="0"/>
              <a:t>46</a:t>
            </a:fld>
            <a:endParaRPr lang="it-IT"/>
          </a:p>
        </p:txBody>
      </p:sp>
    </p:spTree>
    <p:extLst>
      <p:ext uri="{BB962C8B-B14F-4D97-AF65-F5344CB8AC3E}">
        <p14:creationId xmlns:p14="http://schemas.microsoft.com/office/powerpoint/2010/main" val="29686385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204864"/>
            <a:ext cx="8809349" cy="4324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8141" y="260648"/>
            <a:ext cx="4988074" cy="1597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68388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043608" y="476672"/>
            <a:ext cx="6670609" cy="861774"/>
          </a:xfrm>
          <a:prstGeom prst="rect">
            <a:avLst/>
          </a:prstGeom>
          <a:noFill/>
        </p:spPr>
        <p:txBody>
          <a:bodyPr wrap="none" rtlCol="0">
            <a:spAutoFit/>
          </a:bodyPr>
          <a:lstStyle/>
          <a:p>
            <a:r>
              <a:rPr lang="it-IT" sz="3200" dirty="0" smtClean="0"/>
              <a:t>DAL SITO DI MACCHINE MATEMATICHE</a:t>
            </a:r>
          </a:p>
          <a:p>
            <a:endParaRPr lang="it-IT"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060848"/>
            <a:ext cx="8258175" cy="466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6687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536" y="228600"/>
            <a:ext cx="6696744" cy="954107"/>
          </a:xfrm>
          <a:prstGeom prst="rect">
            <a:avLst/>
          </a:prstGeom>
          <a:noFill/>
          <a:ln w="9525">
            <a:noFill/>
            <a:miter lim="800000"/>
            <a:headEnd/>
            <a:tailEnd/>
          </a:ln>
          <a:effectLst/>
        </p:spPr>
        <p:txBody>
          <a:bodyPr wrap="square">
            <a:spAutoFit/>
          </a:bodyPr>
          <a:lstStyle/>
          <a:p>
            <a:pPr algn="ctr"/>
            <a:r>
              <a:rPr lang="it-IT" sz="2800" dirty="0">
                <a:solidFill>
                  <a:schemeClr val="accent1">
                    <a:lumMod val="75000"/>
                  </a:schemeClr>
                </a:solidFill>
              </a:rPr>
              <a:t>Operative </a:t>
            </a:r>
            <a:r>
              <a:rPr lang="it-IT" sz="2800" dirty="0" err="1">
                <a:solidFill>
                  <a:schemeClr val="accent1">
                    <a:lumMod val="75000"/>
                  </a:schemeClr>
                </a:solidFill>
              </a:rPr>
              <a:t>Phase</a:t>
            </a:r>
            <a:r>
              <a:rPr lang="it-IT" sz="2800" dirty="0">
                <a:solidFill>
                  <a:schemeClr val="accent1">
                    <a:lumMod val="75000"/>
                  </a:schemeClr>
                </a:solidFill>
              </a:rPr>
              <a:t>: </a:t>
            </a:r>
          </a:p>
          <a:p>
            <a:pPr algn="ctr"/>
            <a:r>
              <a:rPr lang="it-IT" sz="2800" dirty="0" err="1">
                <a:solidFill>
                  <a:schemeClr val="accent1">
                    <a:lumMod val="75000"/>
                  </a:schemeClr>
                </a:solidFill>
              </a:rPr>
              <a:t>Cutting</a:t>
            </a:r>
            <a:r>
              <a:rPr lang="it-IT" sz="2800" dirty="0">
                <a:solidFill>
                  <a:schemeClr val="accent1">
                    <a:lumMod val="75000"/>
                  </a:schemeClr>
                </a:solidFill>
              </a:rPr>
              <a:t>, </a:t>
            </a:r>
            <a:r>
              <a:rPr lang="it-IT" sz="2800" dirty="0" err="1">
                <a:solidFill>
                  <a:schemeClr val="accent1">
                    <a:lumMod val="75000"/>
                  </a:schemeClr>
                </a:solidFill>
              </a:rPr>
              <a:t>Folding</a:t>
            </a:r>
            <a:r>
              <a:rPr lang="it-IT" sz="2800" dirty="0">
                <a:solidFill>
                  <a:schemeClr val="accent1">
                    <a:lumMod val="75000"/>
                  </a:schemeClr>
                </a:solidFill>
              </a:rPr>
              <a:t>, </a:t>
            </a:r>
            <a:r>
              <a:rPr lang="it-IT" sz="2800" dirty="0" err="1">
                <a:solidFill>
                  <a:schemeClr val="accent1">
                    <a:lumMod val="75000"/>
                  </a:schemeClr>
                </a:solidFill>
              </a:rPr>
              <a:t>Observing</a:t>
            </a:r>
            <a:endParaRPr lang="it-IT" sz="2800" dirty="0">
              <a:solidFill>
                <a:schemeClr val="accent1">
                  <a:lumMod val="75000"/>
                </a:schemeClr>
              </a:solidFill>
            </a:endParaRPr>
          </a:p>
        </p:txBody>
      </p:sp>
      <p:pic>
        <p:nvPicPr>
          <p:cNvPr id="4099" name="Picture 3" descr="simmetria"/>
          <p:cNvPicPr>
            <a:picLocks noChangeAspect="1" noChangeArrowheads="1"/>
          </p:cNvPicPr>
          <p:nvPr/>
        </p:nvPicPr>
        <p:blipFill>
          <a:blip r:embed="rId2" cstate="print"/>
          <a:srcRect/>
          <a:stretch>
            <a:fillRect/>
          </a:stretch>
        </p:blipFill>
        <p:spPr bwMode="auto">
          <a:xfrm>
            <a:off x="6858000" y="381000"/>
            <a:ext cx="1676400" cy="1196975"/>
          </a:xfrm>
          <a:prstGeom prst="rect">
            <a:avLst/>
          </a:prstGeom>
          <a:noFill/>
        </p:spPr>
      </p:pic>
      <p:pic>
        <p:nvPicPr>
          <p:cNvPr id="4100" name="Picture 4" descr="uno"/>
          <p:cNvPicPr>
            <a:picLocks noChangeAspect="1" noChangeArrowheads="1"/>
          </p:cNvPicPr>
          <p:nvPr/>
        </p:nvPicPr>
        <p:blipFill>
          <a:blip r:embed="rId3" cstate="print"/>
          <a:srcRect/>
          <a:stretch>
            <a:fillRect/>
          </a:stretch>
        </p:blipFill>
        <p:spPr bwMode="auto">
          <a:xfrm>
            <a:off x="8313" y="1916832"/>
            <a:ext cx="2743200" cy="2057400"/>
          </a:xfrm>
          <a:prstGeom prst="rect">
            <a:avLst/>
          </a:prstGeom>
          <a:noFill/>
        </p:spPr>
      </p:pic>
      <p:pic>
        <p:nvPicPr>
          <p:cNvPr id="4101" name="Picture 5" descr="due"/>
          <p:cNvPicPr>
            <a:picLocks noChangeAspect="1" noChangeArrowheads="1"/>
          </p:cNvPicPr>
          <p:nvPr/>
        </p:nvPicPr>
        <p:blipFill>
          <a:blip r:embed="rId4" cstate="print"/>
          <a:srcRect/>
          <a:stretch>
            <a:fillRect/>
          </a:stretch>
        </p:blipFill>
        <p:spPr bwMode="auto">
          <a:xfrm>
            <a:off x="2751513" y="2202582"/>
            <a:ext cx="2362200" cy="1771650"/>
          </a:xfrm>
          <a:prstGeom prst="rect">
            <a:avLst/>
          </a:prstGeom>
          <a:noFill/>
        </p:spPr>
      </p:pic>
      <p:pic>
        <p:nvPicPr>
          <p:cNvPr id="4102" name="Picture 6" descr="tre"/>
          <p:cNvPicPr>
            <a:picLocks noChangeAspect="1" noChangeArrowheads="1"/>
          </p:cNvPicPr>
          <p:nvPr/>
        </p:nvPicPr>
        <p:blipFill>
          <a:blip r:embed="rId5" cstate="print"/>
          <a:srcRect/>
          <a:stretch>
            <a:fillRect/>
          </a:stretch>
        </p:blipFill>
        <p:spPr bwMode="auto">
          <a:xfrm>
            <a:off x="3352800" y="4191000"/>
            <a:ext cx="2667000" cy="2000250"/>
          </a:xfrm>
          <a:prstGeom prst="rect">
            <a:avLst/>
          </a:prstGeom>
          <a:noFill/>
        </p:spPr>
      </p:pic>
      <p:pic>
        <p:nvPicPr>
          <p:cNvPr id="4103" name="Picture 7" descr="quattro"/>
          <p:cNvPicPr>
            <a:picLocks noChangeAspect="1" noChangeArrowheads="1"/>
          </p:cNvPicPr>
          <p:nvPr/>
        </p:nvPicPr>
        <p:blipFill>
          <a:blip r:embed="rId6" cstate="print"/>
          <a:srcRect/>
          <a:stretch>
            <a:fillRect/>
          </a:stretch>
        </p:blipFill>
        <p:spPr bwMode="auto">
          <a:xfrm>
            <a:off x="6096000" y="4191000"/>
            <a:ext cx="2743200" cy="2057400"/>
          </a:xfrm>
          <a:prstGeom prst="rect">
            <a:avLst/>
          </a:prstGeom>
          <a:noFill/>
        </p:spPr>
      </p:pic>
      <p:sp>
        <p:nvSpPr>
          <p:cNvPr id="4104" name="Text Box 8"/>
          <p:cNvSpPr txBox="1">
            <a:spLocks noChangeArrowheads="1"/>
          </p:cNvSpPr>
          <p:nvPr/>
        </p:nvSpPr>
        <p:spPr bwMode="auto">
          <a:xfrm>
            <a:off x="5266204" y="1905111"/>
            <a:ext cx="3877796" cy="1815882"/>
          </a:xfrm>
          <a:prstGeom prst="rect">
            <a:avLst/>
          </a:prstGeom>
          <a:noFill/>
          <a:ln w="9525">
            <a:noFill/>
            <a:miter lim="800000"/>
            <a:headEnd/>
            <a:tailEnd/>
          </a:ln>
          <a:effectLst/>
        </p:spPr>
        <p:txBody>
          <a:bodyPr wrap="square">
            <a:spAutoFit/>
          </a:bodyPr>
          <a:lstStyle/>
          <a:p>
            <a:pPr algn="just"/>
            <a:r>
              <a:rPr lang="it-IT" sz="2800" dirty="0" err="1">
                <a:solidFill>
                  <a:srgbClr val="000099"/>
                </a:solidFill>
              </a:rPr>
              <a:t>Constructing</a:t>
            </a:r>
            <a:r>
              <a:rPr lang="it-IT" sz="2800" dirty="0">
                <a:solidFill>
                  <a:srgbClr val="000099"/>
                </a:solidFill>
              </a:rPr>
              <a:t> </a:t>
            </a:r>
            <a:r>
              <a:rPr lang="it-IT" sz="2800" dirty="0" err="1">
                <a:solidFill>
                  <a:srgbClr val="000099"/>
                </a:solidFill>
              </a:rPr>
              <a:t>symmetric</a:t>
            </a:r>
            <a:r>
              <a:rPr lang="it-IT" sz="2800" dirty="0">
                <a:solidFill>
                  <a:srgbClr val="000099"/>
                </a:solidFill>
              </a:rPr>
              <a:t> </a:t>
            </a:r>
            <a:r>
              <a:rPr lang="it-IT" sz="2800" dirty="0" err="1">
                <a:solidFill>
                  <a:srgbClr val="000099"/>
                </a:solidFill>
              </a:rPr>
              <a:t>figures</a:t>
            </a:r>
            <a:r>
              <a:rPr lang="it-IT" sz="2800" dirty="0">
                <a:solidFill>
                  <a:srgbClr val="000099"/>
                </a:solidFill>
              </a:rPr>
              <a:t>, in relation to an </a:t>
            </a:r>
            <a:r>
              <a:rPr lang="it-IT" sz="2800" dirty="0" err="1">
                <a:solidFill>
                  <a:srgbClr val="000099"/>
                </a:solidFill>
              </a:rPr>
              <a:t>axis</a:t>
            </a:r>
            <a:r>
              <a:rPr lang="it-IT" sz="2800" dirty="0">
                <a:solidFill>
                  <a:srgbClr val="000099"/>
                </a:solidFill>
              </a:rPr>
              <a:t>, with </a:t>
            </a:r>
            <a:r>
              <a:rPr lang="it-IT" sz="2800" dirty="0" err="1">
                <a:solidFill>
                  <a:srgbClr val="000099"/>
                </a:solidFill>
              </a:rPr>
              <a:t>folding</a:t>
            </a:r>
            <a:r>
              <a:rPr lang="it-IT" sz="2800" dirty="0">
                <a:solidFill>
                  <a:srgbClr val="000099"/>
                </a:solidFill>
              </a:rPr>
              <a:t> </a:t>
            </a:r>
            <a:r>
              <a:rPr lang="it-IT" sz="2800" dirty="0" err="1">
                <a:solidFill>
                  <a:srgbClr val="000099"/>
                </a:solidFill>
              </a:rPr>
              <a:t>paper</a:t>
            </a:r>
            <a:r>
              <a:rPr lang="it-IT" sz="2800" dirty="0">
                <a:solidFill>
                  <a:srgbClr val="000099"/>
                </a:solidFill>
              </a:rPr>
              <a:t> and a pin</a:t>
            </a:r>
          </a:p>
        </p:txBody>
      </p:sp>
      <p:sp>
        <p:nvSpPr>
          <p:cNvPr id="9" name="Segnaposto piè di pagina 8"/>
          <p:cNvSpPr>
            <a:spLocks noGrp="1"/>
          </p:cNvSpPr>
          <p:nvPr>
            <p:ph type="ftr" sz="quarter" idx="11"/>
          </p:nvPr>
        </p:nvSpPr>
        <p:spPr/>
        <p:txBody>
          <a:bodyPr/>
          <a:lstStyle/>
          <a:p>
            <a:r>
              <a:rPr lang="it-IT" smtClean="0"/>
              <a:t>progetto ISSUE</a:t>
            </a:r>
            <a:endParaRPr lang="it-IT"/>
          </a:p>
        </p:txBody>
      </p:sp>
    </p:spTree>
    <p:extLst>
      <p:ext uri="{BB962C8B-B14F-4D97-AF65-F5344CB8AC3E}">
        <p14:creationId xmlns:p14="http://schemas.microsoft.com/office/powerpoint/2010/main" val="24207431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28600" y="228600"/>
            <a:ext cx="7121525" cy="1877437"/>
          </a:xfrm>
          <a:prstGeom prst="rect">
            <a:avLst/>
          </a:prstGeom>
          <a:noFill/>
          <a:ln w="9525">
            <a:noFill/>
            <a:miter lim="800000"/>
            <a:headEnd/>
            <a:tailEnd/>
          </a:ln>
          <a:effectLst/>
        </p:spPr>
        <p:txBody>
          <a:bodyPr wrap="square">
            <a:spAutoFit/>
          </a:bodyPr>
          <a:lstStyle/>
          <a:p>
            <a:pPr algn="ctr"/>
            <a:r>
              <a:rPr lang="it-IT" sz="3200" b="1" dirty="0">
                <a:solidFill>
                  <a:srgbClr val="000099"/>
                </a:solidFill>
              </a:rPr>
              <a:t>Operative </a:t>
            </a:r>
            <a:r>
              <a:rPr lang="it-IT" sz="3200" b="1" dirty="0" err="1">
                <a:solidFill>
                  <a:srgbClr val="000099"/>
                </a:solidFill>
              </a:rPr>
              <a:t>Phase</a:t>
            </a:r>
            <a:endParaRPr lang="it-IT" sz="3200" b="1" dirty="0">
              <a:solidFill>
                <a:srgbClr val="000099"/>
              </a:solidFill>
            </a:endParaRPr>
          </a:p>
          <a:p>
            <a:pPr algn="ctr"/>
            <a:r>
              <a:rPr lang="it-IT" sz="2800" b="1" dirty="0">
                <a:solidFill>
                  <a:srgbClr val="000099"/>
                </a:solidFill>
              </a:rPr>
              <a:t> </a:t>
            </a:r>
          </a:p>
          <a:p>
            <a:pPr algn="just"/>
            <a:r>
              <a:rPr lang="it-IT" sz="2800" dirty="0" err="1">
                <a:solidFill>
                  <a:srgbClr val="000099"/>
                </a:solidFill>
              </a:rPr>
              <a:t>Drawing</a:t>
            </a:r>
            <a:r>
              <a:rPr lang="it-IT" sz="2800" dirty="0">
                <a:solidFill>
                  <a:srgbClr val="000099"/>
                </a:solidFill>
              </a:rPr>
              <a:t> </a:t>
            </a:r>
            <a:r>
              <a:rPr lang="it-IT" sz="2800" dirty="0" err="1">
                <a:solidFill>
                  <a:srgbClr val="000099"/>
                </a:solidFill>
              </a:rPr>
              <a:t>symmetric</a:t>
            </a:r>
            <a:r>
              <a:rPr lang="it-IT" sz="2800" dirty="0">
                <a:solidFill>
                  <a:srgbClr val="000099"/>
                </a:solidFill>
              </a:rPr>
              <a:t> </a:t>
            </a:r>
            <a:r>
              <a:rPr lang="it-IT" sz="2800" dirty="0" err="1">
                <a:solidFill>
                  <a:srgbClr val="000099"/>
                </a:solidFill>
              </a:rPr>
              <a:t>figures</a:t>
            </a:r>
            <a:r>
              <a:rPr lang="it-IT" sz="2800" dirty="0">
                <a:solidFill>
                  <a:srgbClr val="000099"/>
                </a:solidFill>
              </a:rPr>
              <a:t> </a:t>
            </a:r>
            <a:r>
              <a:rPr lang="it-IT" sz="2800" dirty="0" err="1">
                <a:solidFill>
                  <a:srgbClr val="000099"/>
                </a:solidFill>
              </a:rPr>
              <a:t>with</a:t>
            </a:r>
            <a:r>
              <a:rPr lang="it-IT" sz="2800" dirty="0">
                <a:solidFill>
                  <a:srgbClr val="000099"/>
                </a:solidFill>
              </a:rPr>
              <a:t> a </a:t>
            </a:r>
            <a:r>
              <a:rPr lang="it-IT" sz="2800" dirty="0" err="1">
                <a:solidFill>
                  <a:srgbClr val="000099"/>
                </a:solidFill>
              </a:rPr>
              <a:t>ruler</a:t>
            </a:r>
            <a:r>
              <a:rPr lang="it-IT" sz="2800" dirty="0">
                <a:solidFill>
                  <a:srgbClr val="000099"/>
                </a:solidFill>
              </a:rPr>
              <a:t> and </a:t>
            </a:r>
            <a:r>
              <a:rPr lang="it-IT" sz="2800" dirty="0" err="1">
                <a:solidFill>
                  <a:srgbClr val="000099"/>
                </a:solidFill>
              </a:rPr>
              <a:t>compass</a:t>
            </a:r>
            <a:r>
              <a:rPr lang="it-IT" sz="2800" dirty="0">
                <a:solidFill>
                  <a:srgbClr val="000099"/>
                </a:solidFill>
              </a:rPr>
              <a:t> </a:t>
            </a:r>
          </a:p>
        </p:txBody>
      </p:sp>
      <p:pic>
        <p:nvPicPr>
          <p:cNvPr id="5123" name="Picture 3" descr="riga e squadra"/>
          <p:cNvPicPr>
            <a:picLocks noChangeAspect="1" noChangeArrowheads="1"/>
          </p:cNvPicPr>
          <p:nvPr/>
        </p:nvPicPr>
        <p:blipFill>
          <a:blip r:embed="rId2" cstate="print"/>
          <a:srcRect/>
          <a:stretch>
            <a:fillRect/>
          </a:stretch>
        </p:blipFill>
        <p:spPr bwMode="auto">
          <a:xfrm>
            <a:off x="7315200" y="0"/>
            <a:ext cx="1676400" cy="1473200"/>
          </a:xfrm>
          <a:prstGeom prst="rect">
            <a:avLst/>
          </a:prstGeom>
          <a:noFill/>
        </p:spPr>
      </p:pic>
      <p:pic>
        <p:nvPicPr>
          <p:cNvPr id="5124" name="Picture 4" descr="sei"/>
          <p:cNvPicPr>
            <a:picLocks noChangeAspect="1" noChangeArrowheads="1"/>
          </p:cNvPicPr>
          <p:nvPr/>
        </p:nvPicPr>
        <p:blipFill>
          <a:blip r:embed="rId3" cstate="print"/>
          <a:srcRect/>
          <a:stretch>
            <a:fillRect/>
          </a:stretch>
        </p:blipFill>
        <p:spPr bwMode="auto">
          <a:xfrm>
            <a:off x="228600" y="2420888"/>
            <a:ext cx="2514600" cy="1885950"/>
          </a:xfrm>
          <a:prstGeom prst="rect">
            <a:avLst/>
          </a:prstGeom>
          <a:noFill/>
        </p:spPr>
      </p:pic>
      <p:pic>
        <p:nvPicPr>
          <p:cNvPr id="5125" name="Picture 5" descr="sette"/>
          <p:cNvPicPr>
            <a:picLocks noChangeAspect="1" noChangeArrowheads="1"/>
          </p:cNvPicPr>
          <p:nvPr/>
        </p:nvPicPr>
        <p:blipFill>
          <a:blip r:embed="rId4" cstate="print"/>
          <a:srcRect/>
          <a:stretch>
            <a:fillRect/>
          </a:stretch>
        </p:blipFill>
        <p:spPr bwMode="auto">
          <a:xfrm>
            <a:off x="3203575" y="2501706"/>
            <a:ext cx="2286000" cy="1714500"/>
          </a:xfrm>
          <a:prstGeom prst="rect">
            <a:avLst/>
          </a:prstGeom>
          <a:noFill/>
        </p:spPr>
      </p:pic>
      <p:pic>
        <p:nvPicPr>
          <p:cNvPr id="5126" name="Picture 6" descr="otto"/>
          <p:cNvPicPr>
            <a:picLocks noChangeAspect="1" noChangeArrowheads="1"/>
          </p:cNvPicPr>
          <p:nvPr/>
        </p:nvPicPr>
        <p:blipFill>
          <a:blip r:embed="rId5" cstate="print"/>
          <a:srcRect/>
          <a:stretch>
            <a:fillRect/>
          </a:stretch>
        </p:blipFill>
        <p:spPr bwMode="auto">
          <a:xfrm>
            <a:off x="5940425" y="1844675"/>
            <a:ext cx="2819400" cy="2114550"/>
          </a:xfrm>
          <a:prstGeom prst="rect">
            <a:avLst/>
          </a:prstGeom>
          <a:noFill/>
        </p:spPr>
      </p:pic>
      <p:pic>
        <p:nvPicPr>
          <p:cNvPr id="5127" name="Picture 7" descr="nove"/>
          <p:cNvPicPr>
            <a:picLocks noChangeAspect="1" noChangeArrowheads="1"/>
          </p:cNvPicPr>
          <p:nvPr/>
        </p:nvPicPr>
        <p:blipFill>
          <a:blip r:embed="rId6" cstate="print"/>
          <a:srcRect/>
          <a:stretch>
            <a:fillRect/>
          </a:stretch>
        </p:blipFill>
        <p:spPr bwMode="auto">
          <a:xfrm>
            <a:off x="5808745" y="4149725"/>
            <a:ext cx="2819400" cy="2114550"/>
          </a:xfrm>
          <a:prstGeom prst="rect">
            <a:avLst/>
          </a:prstGeom>
          <a:noFill/>
        </p:spPr>
      </p:pic>
      <p:sp>
        <p:nvSpPr>
          <p:cNvPr id="5128" name="Text Box 8"/>
          <p:cNvSpPr txBox="1">
            <a:spLocks noChangeArrowheads="1"/>
          </p:cNvSpPr>
          <p:nvPr/>
        </p:nvSpPr>
        <p:spPr bwMode="auto">
          <a:xfrm>
            <a:off x="468313" y="4868863"/>
            <a:ext cx="5021262" cy="1384995"/>
          </a:xfrm>
          <a:prstGeom prst="rect">
            <a:avLst/>
          </a:prstGeom>
          <a:noFill/>
          <a:ln w="9525">
            <a:noFill/>
            <a:miter lim="800000"/>
            <a:headEnd/>
            <a:tailEnd/>
          </a:ln>
          <a:effectLst/>
        </p:spPr>
        <p:txBody>
          <a:bodyPr wrap="square">
            <a:spAutoFit/>
          </a:bodyPr>
          <a:lstStyle/>
          <a:p>
            <a:pPr algn="just"/>
            <a:r>
              <a:rPr lang="it-IT" sz="2800" dirty="0" err="1">
                <a:solidFill>
                  <a:srgbClr val="000099"/>
                </a:solidFill>
              </a:rPr>
              <a:t>Given</a:t>
            </a:r>
            <a:r>
              <a:rPr lang="it-IT" sz="2800" dirty="0">
                <a:solidFill>
                  <a:srgbClr val="000099"/>
                </a:solidFill>
              </a:rPr>
              <a:t> a figure F and an </a:t>
            </a:r>
            <a:r>
              <a:rPr lang="it-IT" sz="2800" dirty="0" err="1">
                <a:solidFill>
                  <a:srgbClr val="000099"/>
                </a:solidFill>
              </a:rPr>
              <a:t>axis</a:t>
            </a:r>
            <a:r>
              <a:rPr lang="it-IT" sz="2800" dirty="0">
                <a:solidFill>
                  <a:srgbClr val="000099"/>
                </a:solidFill>
              </a:rPr>
              <a:t> </a:t>
            </a:r>
            <a:r>
              <a:rPr lang="it-IT" sz="2800" i="1" dirty="0">
                <a:solidFill>
                  <a:srgbClr val="000099"/>
                </a:solidFill>
              </a:rPr>
              <a:t>r</a:t>
            </a:r>
            <a:r>
              <a:rPr lang="it-IT" sz="2800" dirty="0">
                <a:solidFill>
                  <a:srgbClr val="000099"/>
                </a:solidFill>
              </a:rPr>
              <a:t>, </a:t>
            </a:r>
            <a:r>
              <a:rPr lang="it-IT" sz="2800" dirty="0" err="1">
                <a:solidFill>
                  <a:srgbClr val="000099"/>
                </a:solidFill>
              </a:rPr>
              <a:t>draw</a:t>
            </a:r>
            <a:r>
              <a:rPr lang="it-IT" sz="2800" dirty="0">
                <a:solidFill>
                  <a:srgbClr val="000099"/>
                </a:solidFill>
              </a:rPr>
              <a:t> the figure F’ </a:t>
            </a:r>
            <a:r>
              <a:rPr lang="it-IT" sz="2800" dirty="0" err="1">
                <a:solidFill>
                  <a:srgbClr val="000099"/>
                </a:solidFill>
              </a:rPr>
              <a:t>symmetric</a:t>
            </a:r>
            <a:r>
              <a:rPr lang="it-IT" sz="2800" dirty="0">
                <a:solidFill>
                  <a:srgbClr val="000099"/>
                </a:solidFill>
              </a:rPr>
              <a:t> with   F in relation to </a:t>
            </a:r>
            <a:r>
              <a:rPr lang="it-IT" sz="2800" i="1" dirty="0">
                <a:solidFill>
                  <a:srgbClr val="000099"/>
                </a:solidFill>
              </a:rPr>
              <a:t>r</a:t>
            </a:r>
            <a:r>
              <a:rPr lang="it-IT" sz="2800" dirty="0"/>
              <a:t> </a:t>
            </a:r>
          </a:p>
        </p:txBody>
      </p:sp>
    </p:spTree>
    <p:extLst>
      <p:ext uri="{BB962C8B-B14F-4D97-AF65-F5344CB8AC3E}">
        <p14:creationId xmlns:p14="http://schemas.microsoft.com/office/powerpoint/2010/main" val="2987485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81000" y="404813"/>
            <a:ext cx="7752059" cy="584775"/>
          </a:xfrm>
          <a:prstGeom prst="rect">
            <a:avLst/>
          </a:prstGeom>
          <a:noFill/>
          <a:ln w="9525">
            <a:noFill/>
            <a:miter lim="800000"/>
            <a:headEnd/>
            <a:tailEnd/>
          </a:ln>
          <a:effectLst/>
        </p:spPr>
        <p:txBody>
          <a:bodyPr wrap="none">
            <a:spAutoFit/>
          </a:bodyPr>
          <a:lstStyle/>
          <a:p>
            <a:r>
              <a:rPr lang="it-IT" sz="3200" dirty="0" err="1">
                <a:solidFill>
                  <a:srgbClr val="000099"/>
                </a:solidFill>
              </a:rPr>
              <a:t>Observation</a:t>
            </a:r>
            <a:r>
              <a:rPr lang="it-IT" sz="3200" dirty="0">
                <a:solidFill>
                  <a:srgbClr val="000099"/>
                </a:solidFill>
              </a:rPr>
              <a:t>, Analysis and Test with Software </a:t>
            </a:r>
          </a:p>
        </p:txBody>
      </p:sp>
      <p:pic>
        <p:nvPicPr>
          <p:cNvPr id="6147" name="Picture 3"/>
          <p:cNvPicPr>
            <a:picLocks noChangeAspect="1" noChangeArrowheads="1"/>
          </p:cNvPicPr>
          <p:nvPr/>
        </p:nvPicPr>
        <p:blipFill>
          <a:blip r:embed="rId2" cstate="print"/>
          <a:srcRect/>
          <a:stretch>
            <a:fillRect/>
          </a:stretch>
        </p:blipFill>
        <p:spPr bwMode="auto">
          <a:xfrm>
            <a:off x="208416" y="2883693"/>
            <a:ext cx="3962400" cy="2963863"/>
          </a:xfrm>
          <a:prstGeom prst="rect">
            <a:avLst/>
          </a:prstGeom>
          <a:noFill/>
        </p:spPr>
      </p:pic>
      <p:pic>
        <p:nvPicPr>
          <p:cNvPr id="6148" name="Picture 4" descr="cabri">
            <a:hlinkClick r:id="rId3" action="ppaction://hlinkfile"/>
          </p:cNvPr>
          <p:cNvPicPr>
            <a:picLocks noChangeAspect="1" noChangeArrowheads="1"/>
          </p:cNvPicPr>
          <p:nvPr/>
        </p:nvPicPr>
        <p:blipFill>
          <a:blip r:embed="rId4" cstate="print"/>
          <a:srcRect/>
          <a:stretch>
            <a:fillRect/>
          </a:stretch>
        </p:blipFill>
        <p:spPr bwMode="auto">
          <a:xfrm>
            <a:off x="381000" y="1407319"/>
            <a:ext cx="1084263" cy="1219200"/>
          </a:xfrm>
          <a:prstGeom prst="rect">
            <a:avLst/>
          </a:prstGeom>
          <a:noFill/>
        </p:spPr>
      </p:pic>
      <p:pic>
        <p:nvPicPr>
          <p:cNvPr id="6149" name="Picture 5" descr="simmetria2"/>
          <p:cNvPicPr>
            <a:picLocks noChangeAspect="1" noChangeArrowheads="1"/>
          </p:cNvPicPr>
          <p:nvPr/>
        </p:nvPicPr>
        <p:blipFill>
          <a:blip r:embed="rId5" cstate="print"/>
          <a:srcRect/>
          <a:stretch>
            <a:fillRect/>
          </a:stretch>
        </p:blipFill>
        <p:spPr bwMode="auto">
          <a:xfrm>
            <a:off x="4495800" y="1576387"/>
            <a:ext cx="4291013" cy="2614612"/>
          </a:xfrm>
          <a:prstGeom prst="rect">
            <a:avLst/>
          </a:prstGeom>
          <a:noFill/>
        </p:spPr>
      </p:pic>
      <p:pic>
        <p:nvPicPr>
          <p:cNvPr id="6150" name="Picture 6" descr="simmetria3"/>
          <p:cNvPicPr>
            <a:picLocks noChangeAspect="1" noChangeArrowheads="1"/>
          </p:cNvPicPr>
          <p:nvPr/>
        </p:nvPicPr>
        <p:blipFill>
          <a:blip r:embed="rId6" cstate="print"/>
          <a:srcRect/>
          <a:stretch>
            <a:fillRect/>
          </a:stretch>
        </p:blipFill>
        <p:spPr bwMode="auto">
          <a:xfrm>
            <a:off x="4581524" y="4365625"/>
            <a:ext cx="4119563" cy="2125663"/>
          </a:xfrm>
          <a:prstGeom prst="rect">
            <a:avLst/>
          </a:prstGeom>
          <a:noFill/>
        </p:spPr>
      </p:pic>
      <p:sp>
        <p:nvSpPr>
          <p:cNvPr id="7" name="Segnaposto piè di pagina 6"/>
          <p:cNvSpPr>
            <a:spLocks noGrp="1"/>
          </p:cNvSpPr>
          <p:nvPr>
            <p:ph type="ftr" sz="quarter" idx="11"/>
          </p:nvPr>
        </p:nvSpPr>
        <p:spPr/>
        <p:txBody>
          <a:bodyPr/>
          <a:lstStyle/>
          <a:p>
            <a:r>
              <a:rPr lang="it-IT" smtClean="0"/>
              <a:t>progetto ISSUE</a:t>
            </a:r>
            <a:endParaRPr lang="it-IT"/>
          </a:p>
        </p:txBody>
      </p:sp>
    </p:spTree>
    <p:extLst>
      <p:ext uri="{BB962C8B-B14F-4D97-AF65-F5344CB8AC3E}">
        <p14:creationId xmlns:p14="http://schemas.microsoft.com/office/powerpoint/2010/main" val="3105014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solidFill>
                  <a:schemeClr val="accent1">
                    <a:lumMod val="50000"/>
                  </a:schemeClr>
                </a:solidFill>
                <a:latin typeface="+mn-lt"/>
              </a:rPr>
              <a:t>ALTRE TRASFORMAZIONI GEOMETRICHE </a:t>
            </a:r>
            <a:endParaRPr lang="it-IT" sz="3200" dirty="0">
              <a:solidFill>
                <a:schemeClr val="accent1">
                  <a:lumMod val="50000"/>
                </a:schemeClr>
              </a:solidFill>
              <a:latin typeface="+mn-lt"/>
            </a:endParaRPr>
          </a:p>
        </p:txBody>
      </p:sp>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378" y="1844824"/>
            <a:ext cx="4977462" cy="3733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6504" y="2232248"/>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0380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Dipartimento di matematica e informatica, Università di Ferrara</a:t>
            </a:r>
            <a:endParaRPr lang="it-I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208912" cy="5572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328870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Carta">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2160</TotalTime>
  <Words>1894</Words>
  <Application>Microsoft Office PowerPoint</Application>
  <PresentationFormat>Presentazione su schermo (4:3)</PresentationFormat>
  <Paragraphs>195</Paragraphs>
  <Slides>48</Slides>
  <Notes>1</Notes>
  <HiddenSlides>0</HiddenSlides>
  <MMClips>0</MMClips>
  <ScaleCrop>false</ScaleCrop>
  <HeadingPairs>
    <vt:vector size="4" baseType="variant">
      <vt:variant>
        <vt:lpstr>Tema</vt:lpstr>
      </vt:variant>
      <vt:variant>
        <vt:i4>2</vt:i4>
      </vt:variant>
      <vt:variant>
        <vt:lpstr>Titoli diapositive</vt:lpstr>
      </vt:variant>
      <vt:variant>
        <vt:i4>48</vt:i4>
      </vt:variant>
    </vt:vector>
  </HeadingPairs>
  <TitlesOfParts>
    <vt:vector size="50" baseType="lpstr">
      <vt:lpstr>Tema di Office</vt:lpstr>
      <vt:lpstr>1_Tema di Office</vt:lpstr>
      <vt:lpstr>Presentazione standard di PowerPoint</vt:lpstr>
      <vt:lpstr>Presentazione standard di PowerPoint</vt:lpstr>
      <vt:lpstr>Testi</vt:lpstr>
      <vt:lpstr>Presentazione standard di PowerPoint</vt:lpstr>
      <vt:lpstr>Presentazione standard di PowerPoint</vt:lpstr>
      <vt:lpstr>Presentazione standard di PowerPoint</vt:lpstr>
      <vt:lpstr>Presentazione standard di PowerPoint</vt:lpstr>
      <vt:lpstr>ALTRE TRASFORMAZIONI GEOMETRICHE </vt:lpstr>
      <vt:lpstr>Presentazione standard di PowerPoint</vt:lpstr>
      <vt:lpstr>Presentazione standard di PowerPoint</vt:lpstr>
      <vt:lpstr>http://dm.unife.it/matematicainsieme/mate_intercultura/culture00.htm</vt:lpstr>
      <vt:lpstr>Presentazione standard di PowerPoint</vt:lpstr>
      <vt:lpstr>Presentazione standard di PowerPoint</vt:lpstr>
      <vt:lpstr>Presentazione standard di PowerPoint</vt:lpstr>
      <vt:lpstr>Presentazione standard di PowerPoint</vt:lpstr>
      <vt:lpstr>Presentazione standard di PowerPoint</vt:lpstr>
      <vt:lpstr>verso le  dimostrazioni matematiche</vt:lpstr>
      <vt:lpstr>Alcune semplici esperienze geometriche con la piegatura della carta</vt:lpstr>
      <vt:lpstr>Presentazione standard di PowerPoint</vt:lpstr>
      <vt:lpstr>Costruzione del triangolo equilatero partendo da un rettangolo*</vt:lpstr>
      <vt:lpstr>Dimostrazione</vt:lpstr>
      <vt:lpstr>COSTRUZIONE DI UN TRIANGOLO EQUILATERO PARTENDO DA UN QUADRATO</vt:lpstr>
      <vt:lpstr>Dimostrazione</vt:lpstr>
      <vt:lpstr>Osservazione sui concetti di isometria e di congruenza</vt:lpstr>
      <vt:lpstr>Carta, riga e compasso  o  software ?</vt:lpstr>
      <vt:lpstr>Asse di un segmento come luogo geometrico</vt:lpstr>
      <vt:lpstr>Baricentro</vt:lpstr>
      <vt:lpstr>Proprietà del triangolo equilatero: verifiche e costruzioni euclidee</vt:lpstr>
      <vt:lpstr>Simmetria per rotazione  (radiale o raggiata)  </vt:lpstr>
      <vt:lpstr>   Si può notare che per il triangolo equilatero si presenta una simmetria radiale di ordine 3 e che la rotazione di centro O e angolo 120° riporta la figura su se stessa ma non punto per punto.  Applicando la stessa rotazione successivamente 3 volte la figura viene riportata su se stessa punto per punto  </vt:lpstr>
      <vt:lpstr>Presentazione standard di PowerPoint</vt:lpstr>
      <vt:lpstr>Presentazione standard di PowerPoint</vt:lpstr>
      <vt:lpstr>Presentazione standard di PowerPoint</vt:lpstr>
      <vt:lpstr>Dal triangolo equilatero all’esagono</vt:lpstr>
      <vt:lpstr>Simmetrie dell’esagono regolare</vt:lpstr>
      <vt:lpstr>Scomposizione del triangolo equilatero in  triangoli uguali</vt:lpstr>
      <vt:lpstr>Teorema del Viviani</vt:lpstr>
      <vt:lpstr>dimostrazione</vt:lpstr>
      <vt:lpstr>Costruzione del triangolo equilatero e dell’esagono regolare inscritti in una circonferenza</vt:lpstr>
      <vt:lpstr>Costruzione di un triangolo equilatero nota l’altezza</vt:lpstr>
      <vt:lpstr> Si suddivide l’altezza HB in tre parti uguali utilizzando il teorema di Talete. Per la proprietà del baricentro si individua il punto G. Ricordando la costruzione del triangolo equilatero inscritto in una circonferenza, si traccia la circonferenza di centro G e raggio GB. Si individuano gli altri vertici A e C come intersezione della circonferenza con la perpendicolare per H all’altezza HB </vt:lpstr>
      <vt:lpstr>Costruiamo i poliedri</vt:lpstr>
      <vt:lpstr>Altri strumenti </vt:lpstr>
      <vt:lpstr>ALTRI STRUMENTI? </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Giuli</dc:creator>
  <cp:lastModifiedBy>Angela</cp:lastModifiedBy>
  <cp:revision>138</cp:revision>
  <dcterms:created xsi:type="dcterms:W3CDTF">2019-01-18T16:36:27Z</dcterms:created>
  <dcterms:modified xsi:type="dcterms:W3CDTF">2019-03-06T15:23:32Z</dcterms:modified>
</cp:coreProperties>
</file>